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1"/>
  </p:sldMasterIdLst>
  <p:notesMasterIdLst>
    <p:notesMasterId r:id="rId19"/>
  </p:notesMasterIdLst>
  <p:sldIdLst>
    <p:sldId id="274" r:id="rId2"/>
    <p:sldId id="259" r:id="rId3"/>
    <p:sldId id="278" r:id="rId4"/>
    <p:sldId id="266" r:id="rId5"/>
    <p:sldId id="269" r:id="rId6"/>
    <p:sldId id="270" r:id="rId7"/>
    <p:sldId id="256" r:id="rId8"/>
    <p:sldId id="279" r:id="rId9"/>
    <p:sldId id="264" r:id="rId10"/>
    <p:sldId id="276" r:id="rId11"/>
    <p:sldId id="268" r:id="rId12"/>
    <p:sldId id="262" r:id="rId13"/>
    <p:sldId id="280" r:id="rId14"/>
    <p:sldId id="281" r:id="rId15"/>
    <p:sldId id="282" r:id="rId16"/>
    <p:sldId id="263" r:id="rId17"/>
    <p:sldId id="26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1" d="100"/>
          <a:sy n="61" d="100"/>
        </p:scale>
        <p:origin x="8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DDFEED-1572-4AAE-A913-7F10F40D5542}" type="datetimeFigureOut">
              <a:rPr lang="en-GB" smtClean="0"/>
              <a:t>10/09/2026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17B68-74A6-4460-9C6B-F368881AF8DE}" type="slidenum">
              <a:rPr lang="en-GB" smtClean="0"/>
              <a:t>‹#›</a:t>
            </a:fld>
            <a:endParaRPr lang="en-GB"/>
          </a:p>
        </p:txBody>
      </p:sp>
    </p:spTree>
    <p:extLst>
      <p:ext uri="{BB962C8B-B14F-4D97-AF65-F5344CB8AC3E}">
        <p14:creationId xmlns:p14="http://schemas.microsoft.com/office/powerpoint/2010/main" val="1895242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200" dirty="0">
                <a:solidFill>
                  <a:schemeClr val="accent6">
                    <a:lumMod val="50000"/>
                  </a:schemeClr>
                </a:solidFill>
                <a:latin typeface="Arial" panose="020B0604020202020204" pitchFamily="34" charset="0"/>
                <a:cs typeface="Arial" panose="020B0604020202020204" pitchFamily="34" charset="0"/>
              </a:rPr>
              <a:t>Develop a love of learning​, Become increasingly independent​, Be kind and respectful to others​, Feel happy, safe and confident​, Feel that they belong​, Be proud of their achievements. </a:t>
            </a:r>
            <a:endParaRPr lang="en-GB" dirty="0"/>
          </a:p>
        </p:txBody>
      </p:sp>
      <p:sp>
        <p:nvSpPr>
          <p:cNvPr id="4" name="Slide Number Placeholder 3"/>
          <p:cNvSpPr>
            <a:spLocks noGrp="1"/>
          </p:cNvSpPr>
          <p:nvPr>
            <p:ph type="sldNum" sz="quarter" idx="5"/>
          </p:nvPr>
        </p:nvSpPr>
        <p:spPr/>
        <p:txBody>
          <a:bodyPr/>
          <a:lstStyle/>
          <a:p>
            <a:fld id="{E6B17B68-74A6-4460-9C6B-F368881AF8DE}" type="slidenum">
              <a:rPr lang="en-GB" smtClean="0"/>
              <a:t>2</a:t>
            </a:fld>
            <a:endParaRPr lang="en-GB"/>
          </a:p>
        </p:txBody>
      </p:sp>
    </p:spTree>
    <p:extLst>
      <p:ext uri="{BB962C8B-B14F-4D97-AF65-F5344CB8AC3E}">
        <p14:creationId xmlns:p14="http://schemas.microsoft.com/office/powerpoint/2010/main" val="4103518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6B17B68-74A6-4460-9C6B-F368881AF8DE}" type="slidenum">
              <a:rPr lang="en-GB" smtClean="0"/>
              <a:t>9</a:t>
            </a:fld>
            <a:endParaRPr lang="en-GB"/>
          </a:p>
        </p:txBody>
      </p:sp>
    </p:spTree>
    <p:extLst>
      <p:ext uri="{BB962C8B-B14F-4D97-AF65-F5344CB8AC3E}">
        <p14:creationId xmlns:p14="http://schemas.microsoft.com/office/powerpoint/2010/main" val="3769495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for 10-15 minutes encouraging your child to develop an understanding of the texts they are reading.</a:t>
            </a:r>
          </a:p>
          <a:p>
            <a:r>
              <a:rPr lang="en-US" dirty="0"/>
              <a:t>Ask questions, for example: What happened after…? Who was the main character…? Can you name him/her…? </a:t>
            </a:r>
          </a:p>
          <a:p>
            <a:r>
              <a:rPr lang="en-US" dirty="0"/>
              <a:t>Comprehension: Retell me the story in your own words. Give me a definition for… using a reference from the text.</a:t>
            </a:r>
          </a:p>
          <a:p>
            <a:r>
              <a:rPr lang="en-US" dirty="0"/>
              <a:t>Prediction: look at the front page of the book and ask your child to predict what the book will be about.  After reading ask if their prediction was correct. </a:t>
            </a:r>
            <a:endParaRPr lang="en-GB" dirty="0"/>
          </a:p>
        </p:txBody>
      </p:sp>
      <p:sp>
        <p:nvSpPr>
          <p:cNvPr id="4" name="Slide Number Placeholder 3"/>
          <p:cNvSpPr>
            <a:spLocks noGrp="1"/>
          </p:cNvSpPr>
          <p:nvPr>
            <p:ph type="sldNum" sz="quarter" idx="5"/>
          </p:nvPr>
        </p:nvSpPr>
        <p:spPr/>
        <p:txBody>
          <a:bodyPr/>
          <a:lstStyle/>
          <a:p>
            <a:fld id="{E6B17B68-74A6-4460-9C6B-F368881AF8DE}" type="slidenum">
              <a:rPr lang="en-GB" smtClean="0"/>
              <a:t>12</a:t>
            </a:fld>
            <a:endParaRPr lang="en-GB"/>
          </a:p>
        </p:txBody>
      </p:sp>
    </p:spTree>
    <p:extLst>
      <p:ext uri="{BB962C8B-B14F-4D97-AF65-F5344CB8AC3E}">
        <p14:creationId xmlns:p14="http://schemas.microsoft.com/office/powerpoint/2010/main" val="204778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E5DCEC-5175-43BC-BEAF-F777C85C68FB}"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2162617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E5DCEC-5175-43BC-BEAF-F777C85C68FB}"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934165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E5DCEC-5175-43BC-BEAF-F777C85C68FB}"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1558806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E5DCEC-5175-43BC-BEAF-F777C85C68FB}"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3747200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E5DCEC-5175-43BC-BEAF-F777C85C68FB}" type="datetimeFigureOut">
              <a:rPr lang="en-GB" smtClean="0"/>
              <a:t>10/09/2026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330572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E5DCEC-5175-43BC-BEAF-F777C85C68FB}" type="datetimeFigureOut">
              <a:rPr lang="en-GB" smtClean="0"/>
              <a:t>10/09/2026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4269023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E5DCEC-5175-43BC-BEAF-F777C85C68FB}" type="datetimeFigureOut">
              <a:rPr lang="en-GB" smtClean="0"/>
              <a:t>10/09/2026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3335941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E5DCEC-5175-43BC-BEAF-F777C85C68FB}"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519907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E5DCEC-5175-43BC-BEAF-F777C85C68FB}"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224754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E5DCEC-5175-43BC-BEAF-F777C85C68FB}"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2013316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E5DCEC-5175-43BC-BEAF-F777C85C68FB}"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8D3FEF-8C94-46AC-B347-37C20465F31A}"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37440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E5DCEC-5175-43BC-BEAF-F777C85C68FB}"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571841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E5DCEC-5175-43BC-BEAF-F777C85C68FB}"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8D3FEF-8C94-46AC-B347-37C20465F31A}"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18152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E5DCEC-5175-43BC-BEAF-F777C85C68FB}"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22213507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E5DCEC-5175-43BC-BEAF-F777C85C68FB}"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24900645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E5DCEC-5175-43BC-BEAF-F777C85C68FB}"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8D3FEF-8C94-46AC-B347-37C20465F31A}" type="slidenum">
              <a:rPr lang="en-GB" smtClean="0"/>
              <a:t>‹#›</a:t>
            </a:fld>
            <a:endParaRPr lang="en-GB"/>
          </a:p>
        </p:txBody>
      </p:sp>
    </p:spTree>
    <p:extLst>
      <p:ext uri="{BB962C8B-B14F-4D97-AF65-F5344CB8AC3E}">
        <p14:creationId xmlns:p14="http://schemas.microsoft.com/office/powerpoint/2010/main" val="997133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5E5DCEC-5175-43BC-BEAF-F777C85C68FB}" type="datetimeFigureOut">
              <a:rPr lang="en-GB" smtClean="0"/>
              <a:t>10/09/2026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58D3FEF-8C94-46AC-B347-37C20465F31A}" type="slidenum">
              <a:rPr lang="en-GB" smtClean="0"/>
              <a:t>‹#›</a:t>
            </a:fld>
            <a:endParaRPr lang="en-GB"/>
          </a:p>
        </p:txBody>
      </p:sp>
    </p:spTree>
    <p:extLst>
      <p:ext uri="{BB962C8B-B14F-4D97-AF65-F5344CB8AC3E}">
        <p14:creationId xmlns:p14="http://schemas.microsoft.com/office/powerpoint/2010/main" val="73052041"/>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28C97-5A20-470A-BDA8-8F5E4A3056BB}"/>
              </a:ext>
            </a:extLst>
          </p:cNvPr>
          <p:cNvSpPr>
            <a:spLocks noGrp="1"/>
          </p:cNvSpPr>
          <p:nvPr>
            <p:ph type="ctrTitle"/>
          </p:nvPr>
        </p:nvSpPr>
        <p:spPr>
          <a:xfrm>
            <a:off x="1244307" y="1603278"/>
            <a:ext cx="8435719" cy="3651443"/>
          </a:xfrm>
        </p:spPr>
        <p:txBody>
          <a:bodyPr/>
          <a:lstStyle/>
          <a:p>
            <a:pPr algn="ctr"/>
            <a:r>
              <a:rPr lang="en-US" sz="6000" b="1" dirty="0">
                <a:solidFill>
                  <a:schemeClr val="accent2">
                    <a:lumMod val="75000"/>
                  </a:schemeClr>
                </a:solidFill>
                <a:latin typeface="Arial" panose="020B0604020202020204" pitchFamily="34" charset="0"/>
                <a:ea typeface="+mn-ea"/>
                <a:cs typeface="Arial" panose="020B0604020202020204" pitchFamily="34" charset="0"/>
              </a:rPr>
              <a:t>Welcome to the Year 2 class meeting</a:t>
            </a:r>
            <a:br>
              <a:rPr lang="en-US" sz="6000" b="1" dirty="0">
                <a:solidFill>
                  <a:schemeClr val="accent2">
                    <a:lumMod val="75000"/>
                  </a:schemeClr>
                </a:solidFill>
                <a:latin typeface="Arial" panose="020B0604020202020204" pitchFamily="34" charset="0"/>
                <a:ea typeface="+mn-ea"/>
                <a:cs typeface="Arial" panose="020B0604020202020204" pitchFamily="34" charset="0"/>
              </a:rPr>
            </a:br>
            <a:br>
              <a:rPr lang="en-US" sz="6000" b="1" dirty="0">
                <a:solidFill>
                  <a:schemeClr val="accent2">
                    <a:lumMod val="75000"/>
                  </a:schemeClr>
                </a:solidFill>
                <a:latin typeface="Arial" panose="020B0604020202020204" pitchFamily="34" charset="0"/>
                <a:ea typeface="+mn-ea"/>
                <a:cs typeface="Arial" panose="020B0604020202020204" pitchFamily="34" charset="0"/>
              </a:rPr>
            </a:br>
            <a:r>
              <a:rPr lang="en-US" sz="6000" b="1" dirty="0">
                <a:solidFill>
                  <a:schemeClr val="accent2">
                    <a:lumMod val="75000"/>
                  </a:schemeClr>
                </a:solidFill>
                <a:latin typeface="Arial" panose="020B0604020202020204" pitchFamily="34" charset="0"/>
                <a:ea typeface="+mn-ea"/>
                <a:cs typeface="Arial" panose="020B0604020202020204" pitchFamily="34" charset="0"/>
              </a:rPr>
              <a:t>2026 </a:t>
            </a:r>
          </a:p>
        </p:txBody>
      </p:sp>
    </p:spTree>
    <p:extLst>
      <p:ext uri="{BB962C8B-B14F-4D97-AF65-F5344CB8AC3E}">
        <p14:creationId xmlns:p14="http://schemas.microsoft.com/office/powerpoint/2010/main" val="134829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B54A32-7528-4D34-9AF0-90C7CFDA2468}"/>
              </a:ext>
            </a:extLst>
          </p:cNvPr>
          <p:cNvSpPr txBox="1"/>
          <p:nvPr/>
        </p:nvSpPr>
        <p:spPr>
          <a:xfrm>
            <a:off x="451945" y="152400"/>
            <a:ext cx="9809655" cy="830997"/>
          </a:xfrm>
          <a:prstGeom prst="rect">
            <a:avLst/>
          </a:prstGeom>
          <a:noFill/>
        </p:spPr>
        <p:txBody>
          <a:bodyPr wrap="square">
            <a:spAutoFit/>
          </a:bodyPr>
          <a:lstStyle/>
          <a:p>
            <a:r>
              <a:rPr lang="en-GB" sz="3600" b="1" dirty="0">
                <a:solidFill>
                  <a:schemeClr val="accent2">
                    <a:lumMod val="75000"/>
                  </a:schemeClr>
                </a:solidFill>
                <a:latin typeface="Arial" panose="020B0604020202020204" pitchFamily="34" charset="0"/>
                <a:cs typeface="Arial" panose="020B0604020202020204" pitchFamily="34" charset="0"/>
              </a:rPr>
              <a:t>Our  </a:t>
            </a:r>
            <a:r>
              <a:rPr lang="en-GB" sz="3600" b="1" dirty="0" err="1">
                <a:solidFill>
                  <a:schemeClr val="accent2">
                    <a:lumMod val="75000"/>
                  </a:schemeClr>
                </a:solidFill>
                <a:latin typeface="Arial" panose="020B0604020202020204" pitchFamily="34" charset="0"/>
                <a:cs typeface="Arial" panose="020B0604020202020204" pitchFamily="34" charset="0"/>
              </a:rPr>
              <a:t>Braywood</a:t>
            </a:r>
            <a:r>
              <a:rPr lang="en-GB" sz="3600" b="1" dirty="0">
                <a:solidFill>
                  <a:schemeClr val="accent2">
                    <a:lumMod val="75000"/>
                  </a:schemeClr>
                </a:solidFill>
                <a:latin typeface="Arial" panose="020B0604020202020204" pitchFamily="34" charset="0"/>
                <a:cs typeface="Arial" panose="020B0604020202020204" pitchFamily="34" charset="0"/>
              </a:rPr>
              <a:t> and Year 2 class rules are</a:t>
            </a:r>
            <a:r>
              <a:rPr lang="en-GB" sz="4800" b="1" dirty="0">
                <a:solidFill>
                  <a:schemeClr val="accent2">
                    <a:lumMod val="75000"/>
                  </a:schemeClr>
                </a:solidFill>
                <a:latin typeface="Arial" panose="020B0604020202020204" pitchFamily="34" charset="0"/>
                <a:cs typeface="Arial" panose="020B0604020202020204" pitchFamily="34" charset="0"/>
              </a:rPr>
              <a:t>: </a:t>
            </a:r>
            <a:r>
              <a:rPr lang="en-GB" sz="4800" b="1" dirty="0">
                <a:solidFill>
                  <a:schemeClr val="accent6">
                    <a:lumMod val="50000"/>
                  </a:schemeClr>
                </a:solidFill>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A34143FF-B079-4FD4-9002-67DFB7C57676}"/>
              </a:ext>
            </a:extLst>
          </p:cNvPr>
          <p:cNvSpPr txBox="1"/>
          <p:nvPr/>
        </p:nvSpPr>
        <p:spPr>
          <a:xfrm>
            <a:off x="2701159" y="1283763"/>
            <a:ext cx="4294226" cy="5078313"/>
          </a:xfrm>
          <a:prstGeom prst="rect">
            <a:avLst/>
          </a:prstGeom>
          <a:noFill/>
        </p:spPr>
        <p:txBody>
          <a:bodyPr wrap="square">
            <a:spAutoFit/>
          </a:bodyPr>
          <a:lstStyle/>
          <a:p>
            <a:pPr algn="l" rtl="0" fontAlgn="base"/>
            <a:r>
              <a:rPr lang="en-US" sz="5400" b="1" dirty="0">
                <a:solidFill>
                  <a:schemeClr val="accent2">
                    <a:lumMod val="75000"/>
                  </a:schemeClr>
                </a:solidFill>
                <a:latin typeface="Arial" panose="020B0604020202020204" pitchFamily="34" charset="0"/>
                <a:cs typeface="Arial" panose="020B0604020202020204" pitchFamily="34" charset="0"/>
              </a:rPr>
              <a:t>Ready </a:t>
            </a:r>
          </a:p>
          <a:p>
            <a:pPr algn="l" rtl="0" fontAlgn="base"/>
            <a:endParaRPr lang="en-US" sz="5400" b="1" dirty="0">
              <a:solidFill>
                <a:schemeClr val="accent2">
                  <a:lumMod val="75000"/>
                </a:schemeClr>
              </a:solidFill>
              <a:latin typeface="Arial" panose="020B0604020202020204" pitchFamily="34" charset="0"/>
              <a:cs typeface="Arial" panose="020B0604020202020204" pitchFamily="34" charset="0"/>
            </a:endParaRPr>
          </a:p>
          <a:p>
            <a:pPr algn="l" rtl="0" fontAlgn="base"/>
            <a:r>
              <a:rPr lang="en-US" sz="5400" b="1" dirty="0">
                <a:solidFill>
                  <a:schemeClr val="accent2">
                    <a:lumMod val="75000"/>
                  </a:schemeClr>
                </a:solidFill>
                <a:latin typeface="Arial" panose="020B0604020202020204" pitchFamily="34" charset="0"/>
                <a:cs typeface="Arial" panose="020B0604020202020204" pitchFamily="34" charset="0"/>
              </a:rPr>
              <a:t>Respectful</a:t>
            </a:r>
          </a:p>
          <a:p>
            <a:pPr algn="l" rtl="0" fontAlgn="base"/>
            <a:endParaRPr lang="en-US" sz="5400" b="1" dirty="0">
              <a:solidFill>
                <a:schemeClr val="accent2">
                  <a:lumMod val="75000"/>
                </a:schemeClr>
              </a:solidFill>
              <a:latin typeface="Arial" panose="020B0604020202020204" pitchFamily="34" charset="0"/>
              <a:cs typeface="Arial" panose="020B0604020202020204" pitchFamily="34" charset="0"/>
            </a:endParaRPr>
          </a:p>
          <a:p>
            <a:pPr algn="l" rtl="0" fontAlgn="base"/>
            <a:r>
              <a:rPr lang="en-US" sz="5400" b="1" dirty="0">
                <a:solidFill>
                  <a:schemeClr val="accent2">
                    <a:lumMod val="75000"/>
                  </a:schemeClr>
                </a:solidFill>
                <a:latin typeface="Arial" panose="020B0604020202020204" pitchFamily="34" charset="0"/>
                <a:cs typeface="Arial" panose="020B0604020202020204" pitchFamily="34" charset="0"/>
              </a:rPr>
              <a:t>Safe​</a:t>
            </a:r>
          </a:p>
          <a:p>
            <a:pPr algn="l" rtl="0" fontAlgn="base"/>
            <a:r>
              <a:rPr lang="en-US" sz="5400" dirty="0">
                <a:solidFill>
                  <a:schemeClr val="accent6">
                    <a:lumMod val="50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882759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1000"/>
                                        <p:tgtEl>
                                          <p:spTgt spid="5">
                                            <p:txEl>
                                              <p:pRg st="4" end="4"/>
                                            </p:txEl>
                                          </p:spTgt>
                                        </p:tgtEl>
                                      </p:cBhvr>
                                    </p:animEffect>
                                    <p:anim calcmode="lin" valueType="num">
                                      <p:cBhvr>
                                        <p:cTn id="22"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791485-9B75-4557-96BB-836692EC2444}"/>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0CBB082-254D-46AE-B1F2-A864C0F53913}"/>
              </a:ext>
            </a:extLst>
          </p:cNvPr>
          <p:cNvSpPr txBox="1"/>
          <p:nvPr/>
        </p:nvSpPr>
        <p:spPr>
          <a:xfrm>
            <a:off x="5512675" y="3673365"/>
            <a:ext cx="4629807" cy="1569660"/>
          </a:xfrm>
          <a:prstGeom prst="rect">
            <a:avLst/>
          </a:prstGeom>
          <a:noFill/>
        </p:spPr>
        <p:txBody>
          <a:bodyPr wrap="square" rtlCol="0">
            <a:spAutoFit/>
          </a:bodyPr>
          <a:lstStyle/>
          <a:p>
            <a:r>
              <a:rPr lang="en-US" sz="3200" b="1" dirty="0">
                <a:solidFill>
                  <a:schemeClr val="accent2">
                    <a:lumMod val="75000"/>
                  </a:schemeClr>
                </a:solidFill>
                <a:latin typeface="Arial" panose="020B0604020202020204" pitchFamily="34" charset="0"/>
                <a:cs typeface="Arial" panose="020B0604020202020204" pitchFamily="34" charset="0"/>
              </a:rPr>
              <a:t>Come Fly With Me</a:t>
            </a:r>
          </a:p>
          <a:p>
            <a:endParaRPr lang="en-US" sz="3200" b="1" dirty="0">
              <a:solidFill>
                <a:schemeClr val="accent2">
                  <a:lumMod val="75000"/>
                </a:schemeClr>
              </a:solidFill>
              <a:latin typeface="Arial" panose="020B0604020202020204" pitchFamily="34" charset="0"/>
              <a:cs typeface="Arial" panose="020B0604020202020204" pitchFamily="34" charset="0"/>
            </a:endParaRPr>
          </a:p>
          <a:p>
            <a:r>
              <a:rPr lang="en-US" sz="3200" b="1" dirty="0">
                <a:solidFill>
                  <a:schemeClr val="accent2">
                    <a:lumMod val="75000"/>
                  </a:schemeClr>
                </a:solidFill>
                <a:latin typeface="Arial" panose="020B0604020202020204" pitchFamily="34" charset="0"/>
                <a:cs typeface="Arial" panose="020B0604020202020204" pitchFamily="34" charset="0"/>
              </a:rPr>
              <a:t>			Year 2 </a:t>
            </a:r>
            <a:endParaRPr lang="en-GB" sz="3200" b="1" dirty="0">
              <a:solidFill>
                <a:schemeClr val="accent2">
                  <a:lumMod val="75000"/>
                </a:scheme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131DE02-29F7-445F-BB65-1D447C1A50D3}"/>
              </a:ext>
            </a:extLst>
          </p:cNvPr>
          <p:cNvSpPr txBox="1"/>
          <p:nvPr/>
        </p:nvSpPr>
        <p:spPr>
          <a:xfrm>
            <a:off x="9890234" y="480352"/>
            <a:ext cx="2301766" cy="3323987"/>
          </a:xfrm>
          <a:prstGeom prst="rect">
            <a:avLst/>
          </a:prstGeom>
          <a:solidFill>
            <a:schemeClr val="bg1"/>
          </a:solidFill>
        </p:spPr>
        <p:txBody>
          <a:bodyPr wrap="square" rtlCol="0">
            <a:spAutoFit/>
          </a:bodyPr>
          <a:lstStyle/>
          <a:p>
            <a:r>
              <a:rPr lang="en-US" b="1" dirty="0">
                <a:solidFill>
                  <a:schemeClr val="accent2">
                    <a:lumMod val="75000"/>
                  </a:schemeClr>
                </a:solidFill>
                <a:latin typeface="Arial" panose="020B0604020202020204" pitchFamily="34" charset="0"/>
                <a:cs typeface="Arial" panose="020B0604020202020204" pitchFamily="34" charset="0"/>
              </a:rPr>
              <a:t>English</a:t>
            </a:r>
          </a:p>
          <a:p>
            <a:endParaRPr lang="en-GB" sz="1400" dirty="0">
              <a:solidFill>
                <a:schemeClr val="accent2">
                  <a:lumMod val="7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GB" dirty="0">
                <a:solidFill>
                  <a:schemeClr val="accent2">
                    <a:lumMod val="75000"/>
                  </a:schemeClr>
                </a:solidFill>
                <a:latin typeface="Arial" panose="020B0604020202020204" pitchFamily="34" charset="0"/>
                <a:cs typeface="Arial" panose="020B0604020202020204" pitchFamily="34" charset="0"/>
              </a:rPr>
              <a:t>Whatever next</a:t>
            </a:r>
          </a:p>
          <a:p>
            <a:pPr marL="285750" indent="-285750">
              <a:buFont typeface="Wingdings" panose="05000000000000000000" pitchFamily="2" charset="2"/>
              <a:buChar char="q"/>
            </a:pPr>
            <a:r>
              <a:rPr lang="en-GB" dirty="0">
                <a:solidFill>
                  <a:schemeClr val="accent2">
                    <a:lumMod val="75000"/>
                  </a:schemeClr>
                </a:solidFill>
                <a:latin typeface="Arial" panose="020B0604020202020204" pitchFamily="34" charset="0"/>
                <a:cs typeface="Arial" panose="020B0604020202020204" pitchFamily="34" charset="0"/>
              </a:rPr>
              <a:t>Man on the Moon</a:t>
            </a:r>
          </a:p>
          <a:p>
            <a:pPr marL="285750" indent="-285750">
              <a:buFont typeface="Wingdings" panose="05000000000000000000" pitchFamily="2" charset="2"/>
              <a:buChar char="q"/>
            </a:pPr>
            <a:r>
              <a:rPr lang="en-GB" dirty="0">
                <a:solidFill>
                  <a:schemeClr val="accent2">
                    <a:lumMod val="75000"/>
                  </a:schemeClr>
                </a:solidFill>
                <a:latin typeface="Arial" panose="020B0604020202020204" pitchFamily="34" charset="0"/>
                <a:cs typeface="Arial" panose="020B0604020202020204" pitchFamily="34" charset="0"/>
              </a:rPr>
              <a:t>Owl who was afraid of the dark</a:t>
            </a:r>
          </a:p>
          <a:p>
            <a:pPr marL="285750" indent="-285750">
              <a:buFont typeface="Wingdings" panose="05000000000000000000" pitchFamily="2" charset="2"/>
              <a:buChar char="q"/>
            </a:pPr>
            <a:r>
              <a:rPr lang="en-GB" dirty="0">
                <a:solidFill>
                  <a:schemeClr val="accent2">
                    <a:lumMod val="75000"/>
                  </a:schemeClr>
                </a:solidFill>
                <a:latin typeface="Arial" panose="020B0604020202020204" pitchFamily="34" charset="0"/>
                <a:cs typeface="Arial" panose="020B0604020202020204" pitchFamily="34" charset="0"/>
              </a:rPr>
              <a:t>Moon landing</a:t>
            </a:r>
          </a:p>
          <a:p>
            <a:pPr marL="285750" indent="-285750">
              <a:buFont typeface="Wingdings" panose="05000000000000000000" pitchFamily="2" charset="2"/>
              <a:buChar char="q"/>
            </a:pPr>
            <a:endParaRPr lang="en-GB" dirty="0">
              <a:solidFill>
                <a:schemeClr val="accent2">
                  <a:lumMod val="7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GB" dirty="0">
                <a:solidFill>
                  <a:schemeClr val="accent2">
                    <a:lumMod val="75000"/>
                  </a:schemeClr>
                </a:solidFill>
                <a:latin typeface="Arial" panose="020B0604020202020204" pitchFamily="34" charset="0"/>
                <a:cs typeface="Arial" panose="020B0604020202020204" pitchFamily="34" charset="0"/>
              </a:rPr>
              <a:t>Narrative</a:t>
            </a:r>
          </a:p>
          <a:p>
            <a:pPr marL="285750" indent="-285750">
              <a:buFont typeface="Wingdings" panose="05000000000000000000" pitchFamily="2" charset="2"/>
              <a:buChar char="q"/>
            </a:pPr>
            <a:r>
              <a:rPr lang="en-GB" dirty="0">
                <a:solidFill>
                  <a:schemeClr val="accent2">
                    <a:lumMod val="75000"/>
                  </a:schemeClr>
                </a:solidFill>
                <a:latin typeface="Arial" panose="020B0604020202020204" pitchFamily="34" charset="0"/>
                <a:cs typeface="Arial" panose="020B0604020202020204" pitchFamily="34" charset="0"/>
              </a:rPr>
              <a:t>Diary </a:t>
            </a:r>
          </a:p>
          <a:p>
            <a:pPr marL="285750" indent="-285750">
              <a:buFont typeface="Wingdings" panose="05000000000000000000" pitchFamily="2" charset="2"/>
              <a:buChar char="q"/>
            </a:pPr>
            <a:r>
              <a:rPr lang="en-GB" dirty="0" err="1">
                <a:solidFill>
                  <a:schemeClr val="accent2">
                    <a:lumMod val="75000"/>
                  </a:schemeClr>
                </a:solidFill>
                <a:latin typeface="Arial" panose="020B0604020202020204" pitchFamily="34" charset="0"/>
                <a:cs typeface="Arial" panose="020B0604020202020204" pitchFamily="34" charset="0"/>
              </a:rPr>
              <a:t>Jounalistic</a:t>
            </a:r>
            <a:r>
              <a:rPr lang="en-GB" dirty="0">
                <a:solidFill>
                  <a:schemeClr val="accent2">
                    <a:lumMod val="75000"/>
                  </a:schemeClr>
                </a:solidFill>
                <a:latin typeface="Arial" panose="020B0604020202020204" pitchFamily="34" charset="0"/>
                <a:cs typeface="Arial" panose="020B0604020202020204" pitchFamily="34" charset="0"/>
              </a:rPr>
              <a:t> </a:t>
            </a:r>
            <a:r>
              <a:rPr lang="en-US" dirty="0">
                <a:solidFill>
                  <a:schemeClr val="accent2">
                    <a:lumMod val="75000"/>
                  </a:schemeClr>
                </a:solidFill>
                <a:latin typeface="Arial" panose="020B0604020202020204" pitchFamily="34" charset="0"/>
                <a:cs typeface="Arial" panose="020B0604020202020204" pitchFamily="34" charset="0"/>
              </a:rPr>
              <a:t>Writing </a:t>
            </a:r>
            <a:endParaRPr lang="en-GB" dirty="0">
              <a:solidFill>
                <a:schemeClr val="accent2">
                  <a:lumMod val="75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6329268A-7AC8-40FD-B321-C2692A11B131}"/>
              </a:ext>
            </a:extLst>
          </p:cNvPr>
          <p:cNvSpPr txBox="1"/>
          <p:nvPr/>
        </p:nvSpPr>
        <p:spPr>
          <a:xfrm>
            <a:off x="2144111" y="-132180"/>
            <a:ext cx="10471676" cy="769441"/>
          </a:xfrm>
          <a:prstGeom prst="rect">
            <a:avLst/>
          </a:prstGeom>
          <a:noFill/>
        </p:spPr>
        <p:txBody>
          <a:bodyPr wrap="square">
            <a:spAutoFit/>
          </a:bodyPr>
          <a:lstStyle/>
          <a:p>
            <a:r>
              <a:rPr lang="en-US" sz="4400" b="1" dirty="0">
                <a:solidFill>
                  <a:schemeClr val="accent2">
                    <a:lumMod val="75000"/>
                  </a:schemeClr>
                </a:solidFill>
                <a:latin typeface="Arial" panose="020B0604020202020204" pitchFamily="34" charset="0"/>
                <a:cs typeface="Arial" panose="020B0604020202020204" pitchFamily="34" charset="0"/>
              </a:rPr>
              <a:t>Curriculum overview Autumn term​</a:t>
            </a:r>
            <a:endParaRPr lang="en-GB" sz="4400" b="1" dirty="0">
              <a:solidFill>
                <a:schemeClr val="accent2">
                  <a:lumMod val="75000"/>
                </a:schemeClr>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D63F86F-7776-4D38-8493-3112DB8177D0}"/>
              </a:ext>
            </a:extLst>
          </p:cNvPr>
          <p:cNvSpPr txBox="1"/>
          <p:nvPr/>
        </p:nvSpPr>
        <p:spPr>
          <a:xfrm>
            <a:off x="9979947" y="4826675"/>
            <a:ext cx="2301766" cy="2031325"/>
          </a:xfrm>
          <a:prstGeom prst="rect">
            <a:avLst/>
          </a:prstGeom>
          <a:solidFill>
            <a:schemeClr val="bg1"/>
          </a:solidFill>
        </p:spPr>
        <p:txBody>
          <a:bodyPr wrap="square" rtlCol="0">
            <a:spAutoFit/>
          </a:bodyPr>
          <a:lstStyle/>
          <a:p>
            <a:r>
              <a:rPr lang="en-US" b="1" dirty="0">
                <a:solidFill>
                  <a:schemeClr val="accent2">
                    <a:lumMod val="75000"/>
                  </a:schemeClr>
                </a:solidFill>
                <a:latin typeface="Arial" panose="020B0604020202020204" pitchFamily="34" charset="0"/>
                <a:cs typeface="Arial" panose="020B0604020202020204" pitchFamily="34" charset="0"/>
              </a:rPr>
              <a:t>Topic/ History</a:t>
            </a:r>
          </a:p>
          <a:p>
            <a:endParaRPr lang="en-US" dirty="0">
              <a:solidFill>
                <a:schemeClr val="accent2">
                  <a:lumMod val="7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dirty="0">
                <a:solidFill>
                  <a:schemeClr val="accent2">
                    <a:lumMod val="75000"/>
                  </a:schemeClr>
                </a:solidFill>
                <a:latin typeface="Arial" panose="020B0604020202020204" pitchFamily="34" charset="0"/>
                <a:cs typeface="Arial" panose="020B0604020202020204" pitchFamily="34" charset="0"/>
              </a:rPr>
              <a:t>The first flight</a:t>
            </a:r>
          </a:p>
          <a:p>
            <a:pPr marL="285750" indent="-285750">
              <a:buFont typeface="Wingdings" panose="05000000000000000000" pitchFamily="2" charset="2"/>
              <a:buChar char="q"/>
            </a:pPr>
            <a:r>
              <a:rPr lang="en-US" dirty="0">
                <a:solidFill>
                  <a:schemeClr val="accent2">
                    <a:lumMod val="75000"/>
                  </a:schemeClr>
                </a:solidFill>
                <a:latin typeface="Arial" panose="020B0604020202020204" pitchFamily="34" charset="0"/>
                <a:cs typeface="Arial" panose="020B0604020202020204" pitchFamily="34" charset="0"/>
              </a:rPr>
              <a:t>Who Wright Brothers</a:t>
            </a:r>
          </a:p>
          <a:p>
            <a:pPr marL="285750" indent="-285750">
              <a:buFont typeface="Wingdings" panose="05000000000000000000" pitchFamily="2" charset="2"/>
              <a:buChar char="q"/>
            </a:pPr>
            <a:r>
              <a:rPr lang="en-US" dirty="0">
                <a:solidFill>
                  <a:schemeClr val="accent2">
                    <a:lumMod val="75000"/>
                  </a:schemeClr>
                </a:solidFill>
                <a:latin typeface="Arial" panose="020B0604020202020204" pitchFamily="34" charset="0"/>
                <a:cs typeface="Arial" panose="020B0604020202020204" pitchFamily="34" charset="0"/>
              </a:rPr>
              <a:t>Why were they successful?</a:t>
            </a:r>
            <a:endParaRPr lang="en-GB" dirty="0">
              <a:solidFill>
                <a:schemeClr val="accent2">
                  <a:lumMod val="75000"/>
                </a:schemeClr>
              </a:solidFill>
            </a:endParaRPr>
          </a:p>
        </p:txBody>
      </p:sp>
      <p:sp>
        <p:nvSpPr>
          <p:cNvPr id="7" name="TextBox 6">
            <a:extLst>
              <a:ext uri="{FF2B5EF4-FFF2-40B4-BE49-F238E27FC236}">
                <a16:creationId xmlns:a16="http://schemas.microsoft.com/office/drawing/2014/main" id="{1CD42A32-40B1-4EAB-AFE7-6160E4DD1BB4}"/>
              </a:ext>
            </a:extLst>
          </p:cNvPr>
          <p:cNvSpPr txBox="1"/>
          <p:nvPr/>
        </p:nvSpPr>
        <p:spPr>
          <a:xfrm>
            <a:off x="12386" y="4272677"/>
            <a:ext cx="2364827" cy="2585323"/>
          </a:xfrm>
          <a:prstGeom prst="rect">
            <a:avLst/>
          </a:prstGeom>
          <a:solidFill>
            <a:schemeClr val="bg1"/>
          </a:solidFill>
        </p:spPr>
        <p:txBody>
          <a:bodyPr wrap="square" rtlCol="0">
            <a:spAutoFit/>
          </a:bodyPr>
          <a:lstStyle/>
          <a:p>
            <a:r>
              <a:rPr lang="en-US" b="1" dirty="0">
                <a:solidFill>
                  <a:schemeClr val="accent2">
                    <a:lumMod val="75000"/>
                  </a:schemeClr>
                </a:solidFill>
                <a:latin typeface="Arial" panose="020B0604020202020204" pitchFamily="34" charset="0"/>
                <a:cs typeface="Arial" panose="020B0604020202020204" pitchFamily="34" charset="0"/>
              </a:rPr>
              <a:t>RE</a:t>
            </a:r>
          </a:p>
          <a:p>
            <a:endParaRPr lang="en-US" dirty="0">
              <a:solidFill>
                <a:schemeClr val="accent2">
                  <a:lumMod val="75000"/>
                </a:schemeClr>
              </a:solidFill>
            </a:endParaRPr>
          </a:p>
          <a:p>
            <a:pPr marL="285750" indent="-285750">
              <a:buFont typeface="Wingdings" panose="05000000000000000000" pitchFamily="2" charset="2"/>
              <a:buChar char="q"/>
            </a:pPr>
            <a:r>
              <a:rPr lang="en-US" dirty="0">
                <a:solidFill>
                  <a:schemeClr val="accent2">
                    <a:lumMod val="75000"/>
                  </a:schemeClr>
                </a:solidFill>
                <a:latin typeface="Arial" panose="020B0604020202020204" pitchFamily="34" charset="0"/>
                <a:cs typeface="Arial" panose="020B0604020202020204" pitchFamily="34" charset="0"/>
              </a:rPr>
              <a:t>What might a Jewish way of life look like?</a:t>
            </a:r>
          </a:p>
          <a:p>
            <a:pPr marL="285750" indent="-285750">
              <a:buFont typeface="Wingdings" panose="05000000000000000000" pitchFamily="2" charset="2"/>
              <a:buChar char="q"/>
            </a:pPr>
            <a:r>
              <a:rPr lang="en-US" dirty="0">
                <a:solidFill>
                  <a:schemeClr val="accent2">
                    <a:lumMod val="75000"/>
                  </a:schemeClr>
                </a:solidFill>
                <a:latin typeface="Arial" panose="020B0604020202020204" pitchFamily="34" charset="0"/>
                <a:cs typeface="Arial" panose="020B0604020202020204" pitchFamily="34" charset="0"/>
              </a:rPr>
              <a:t>How and where do different Christians worship and celebrate?</a:t>
            </a:r>
            <a:endParaRPr lang="en-GB" dirty="0">
              <a:solidFill>
                <a:schemeClr val="accent2">
                  <a:lumMod val="75000"/>
                </a:schemeClr>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0B00FAED-6ACF-47AD-8D98-8FFBBF20DF4E}"/>
              </a:ext>
            </a:extLst>
          </p:cNvPr>
          <p:cNvSpPr txBox="1"/>
          <p:nvPr/>
        </p:nvSpPr>
        <p:spPr>
          <a:xfrm>
            <a:off x="4361793" y="1127895"/>
            <a:ext cx="3468414" cy="1323439"/>
          </a:xfrm>
          <a:prstGeom prst="rect">
            <a:avLst/>
          </a:prstGeom>
          <a:solidFill>
            <a:schemeClr val="bg1"/>
          </a:solidFill>
        </p:spPr>
        <p:txBody>
          <a:bodyPr wrap="square" rtlCol="0">
            <a:spAutoFit/>
          </a:bodyPr>
          <a:lstStyle/>
          <a:p>
            <a:r>
              <a:rPr lang="en-US" sz="1600" b="1" dirty="0">
                <a:solidFill>
                  <a:schemeClr val="accent2">
                    <a:lumMod val="75000"/>
                  </a:schemeClr>
                </a:solidFill>
                <a:latin typeface="Arial" panose="020B0604020202020204" pitchFamily="34" charset="0"/>
                <a:cs typeface="Arial" panose="020B0604020202020204" pitchFamily="34" charset="0"/>
              </a:rPr>
              <a:t>Science</a:t>
            </a:r>
          </a:p>
          <a:p>
            <a:endParaRPr lang="en-US" dirty="0">
              <a:solidFill>
                <a:schemeClr val="accent2">
                  <a:lumMod val="75000"/>
                </a:schemeClr>
              </a:solidFill>
            </a:endParaRPr>
          </a:p>
          <a:p>
            <a:pPr marL="285750" indent="-285750">
              <a:buFont typeface="Wingdings" panose="05000000000000000000" pitchFamily="2" charset="2"/>
              <a:buChar char="q"/>
            </a:pPr>
            <a:r>
              <a:rPr lang="en-US" sz="1600" dirty="0">
                <a:solidFill>
                  <a:schemeClr val="accent2">
                    <a:lumMod val="75000"/>
                  </a:schemeClr>
                </a:solidFill>
                <a:latin typeface="Arial" panose="020B0604020202020204" pitchFamily="34" charset="0"/>
                <a:cs typeface="Arial" panose="020B0604020202020204" pitchFamily="34" charset="0"/>
              </a:rPr>
              <a:t>Seasonal changes 1</a:t>
            </a:r>
            <a:r>
              <a:rPr lang="en-GB" sz="1600" dirty="0">
                <a:solidFill>
                  <a:schemeClr val="accent2">
                    <a:lumMod val="75000"/>
                  </a:schemeClr>
                </a:solidFill>
                <a:latin typeface="Arial" panose="020B0604020202020204" pitchFamily="34" charset="0"/>
                <a:cs typeface="Arial" panose="020B0604020202020204" pitchFamily="34" charset="0"/>
              </a:rPr>
              <a:t> – Materials</a:t>
            </a:r>
          </a:p>
          <a:p>
            <a:pPr marL="285750" indent="-285750">
              <a:buFont typeface="Wingdings" panose="05000000000000000000" pitchFamily="2" charset="2"/>
              <a:buChar char="q"/>
            </a:pPr>
            <a:r>
              <a:rPr lang="en-GB" sz="1600" dirty="0">
                <a:solidFill>
                  <a:schemeClr val="accent2">
                    <a:lumMod val="75000"/>
                  </a:schemeClr>
                </a:solidFill>
                <a:latin typeface="Arial" panose="020B0604020202020204" pitchFamily="34" charset="0"/>
                <a:cs typeface="Arial" panose="020B0604020202020204" pitchFamily="34" charset="0"/>
              </a:rPr>
              <a:t>Seasonal changes 2 – Materials </a:t>
            </a:r>
          </a:p>
          <a:p>
            <a:pPr marL="285750" indent="-285750">
              <a:buFont typeface="Wingdings" panose="05000000000000000000" pitchFamily="2" charset="2"/>
              <a:buChar char="q"/>
            </a:pPr>
            <a:endParaRPr lang="en-US" sz="1400" dirty="0">
              <a:solidFill>
                <a:schemeClr val="accent2">
                  <a:lumMod val="5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6067E0A-BDFC-4A35-97D5-6F8EAB51301F}"/>
              </a:ext>
            </a:extLst>
          </p:cNvPr>
          <p:cNvSpPr txBox="1"/>
          <p:nvPr/>
        </p:nvSpPr>
        <p:spPr>
          <a:xfrm>
            <a:off x="381000" y="480352"/>
            <a:ext cx="2301766" cy="2092881"/>
          </a:xfrm>
          <a:prstGeom prst="rect">
            <a:avLst/>
          </a:prstGeom>
          <a:solidFill>
            <a:schemeClr val="bg1"/>
          </a:solidFill>
        </p:spPr>
        <p:txBody>
          <a:bodyPr wrap="square" rtlCol="0">
            <a:spAutoFit/>
          </a:bodyPr>
          <a:lstStyle/>
          <a:p>
            <a:r>
              <a:rPr lang="en-US" sz="1600" b="1" dirty="0" err="1">
                <a:solidFill>
                  <a:schemeClr val="accent2">
                    <a:lumMod val="75000"/>
                  </a:schemeClr>
                </a:solidFill>
                <a:latin typeface="Arial" panose="020B0604020202020204" pitchFamily="34" charset="0"/>
                <a:cs typeface="Arial" panose="020B0604020202020204" pitchFamily="34" charset="0"/>
              </a:rPr>
              <a:t>Maths</a:t>
            </a:r>
            <a:endParaRPr lang="en-US" sz="1600" b="1" dirty="0">
              <a:solidFill>
                <a:schemeClr val="accent2">
                  <a:lumMod val="75000"/>
                </a:schemeClr>
              </a:solidFill>
              <a:latin typeface="Arial" panose="020B0604020202020204" pitchFamily="34" charset="0"/>
              <a:cs typeface="Arial" panose="020B0604020202020204" pitchFamily="34" charset="0"/>
            </a:endParaRPr>
          </a:p>
          <a:p>
            <a:endParaRPr lang="en-US" dirty="0">
              <a:solidFill>
                <a:schemeClr val="accent2">
                  <a:lumMod val="75000"/>
                </a:schemeClr>
              </a:solidFill>
            </a:endParaRPr>
          </a:p>
          <a:p>
            <a:pPr marL="285750" indent="-285750">
              <a:buFont typeface="Wingdings" panose="05000000000000000000" pitchFamily="2" charset="2"/>
              <a:buChar char="q"/>
            </a:pPr>
            <a:r>
              <a:rPr lang="en-US" sz="1600" dirty="0">
                <a:solidFill>
                  <a:schemeClr val="accent2">
                    <a:lumMod val="75000"/>
                  </a:schemeClr>
                </a:solidFill>
                <a:latin typeface="Arial" panose="020B0604020202020204" pitchFamily="34" charset="0"/>
                <a:cs typeface="Arial" panose="020B0604020202020204" pitchFamily="34" charset="0"/>
              </a:rPr>
              <a:t>Place value</a:t>
            </a:r>
          </a:p>
          <a:p>
            <a:pPr marL="285750" indent="-285750">
              <a:buFont typeface="Wingdings" panose="05000000000000000000" pitchFamily="2" charset="2"/>
              <a:buChar char="q"/>
            </a:pPr>
            <a:endParaRPr lang="en-US" sz="1600" dirty="0">
              <a:solidFill>
                <a:schemeClr val="accent2">
                  <a:lumMod val="7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sz="1600" dirty="0">
                <a:solidFill>
                  <a:schemeClr val="accent2">
                    <a:lumMod val="75000"/>
                  </a:schemeClr>
                </a:solidFill>
                <a:latin typeface="Arial" panose="020B0604020202020204" pitchFamily="34" charset="0"/>
                <a:cs typeface="Arial" panose="020B0604020202020204" pitchFamily="34" charset="0"/>
              </a:rPr>
              <a:t>Addition and subtraction</a:t>
            </a:r>
          </a:p>
          <a:p>
            <a:pPr marL="285750" indent="-285750">
              <a:buFont typeface="Wingdings" panose="05000000000000000000" pitchFamily="2" charset="2"/>
              <a:buChar char="q"/>
            </a:pPr>
            <a:r>
              <a:rPr lang="en-US" sz="1600" dirty="0">
                <a:solidFill>
                  <a:schemeClr val="accent2">
                    <a:lumMod val="75000"/>
                  </a:schemeClr>
                </a:solidFill>
                <a:latin typeface="Arial" panose="020B0604020202020204" pitchFamily="34" charset="0"/>
                <a:cs typeface="Arial" panose="020B0604020202020204" pitchFamily="34" charset="0"/>
              </a:rPr>
              <a:t>Addition and subtraction shapes</a:t>
            </a:r>
            <a:endParaRPr lang="en-GB" sz="1600" dirty="0">
              <a:solidFill>
                <a:schemeClr val="accent2">
                  <a:lumMod val="75000"/>
                </a:schemeClr>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EB228A7-3FDA-49C3-821C-E8ECFEC3295B}"/>
              </a:ext>
            </a:extLst>
          </p:cNvPr>
          <p:cNvSpPr txBox="1"/>
          <p:nvPr/>
        </p:nvSpPr>
        <p:spPr>
          <a:xfrm>
            <a:off x="5180097" y="5124446"/>
            <a:ext cx="1996966" cy="1754326"/>
          </a:xfrm>
          <a:prstGeom prst="rect">
            <a:avLst/>
          </a:prstGeom>
          <a:solidFill>
            <a:schemeClr val="bg1"/>
          </a:solidFill>
        </p:spPr>
        <p:txBody>
          <a:bodyPr wrap="square" rtlCol="0">
            <a:spAutoFit/>
          </a:bodyPr>
          <a:lstStyle/>
          <a:p>
            <a:r>
              <a:rPr lang="en-US" b="1" dirty="0">
                <a:solidFill>
                  <a:schemeClr val="accent2">
                    <a:lumMod val="75000"/>
                  </a:schemeClr>
                </a:solidFill>
                <a:latin typeface="Arial" panose="020B0604020202020204" pitchFamily="34" charset="0"/>
                <a:cs typeface="Arial" panose="020B0604020202020204" pitchFamily="34" charset="0"/>
              </a:rPr>
              <a:t>Art and DT</a:t>
            </a:r>
          </a:p>
          <a:p>
            <a:endParaRPr lang="en-US" dirty="0">
              <a:solidFill>
                <a:schemeClr val="accent2">
                  <a:lumMod val="75000"/>
                </a:schemeClr>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dirty="0">
                <a:solidFill>
                  <a:schemeClr val="accent2">
                    <a:lumMod val="75000"/>
                  </a:schemeClr>
                </a:solidFill>
                <a:latin typeface="Arial" panose="020B0604020202020204" pitchFamily="34" charset="0"/>
                <a:cs typeface="Arial" panose="020B0604020202020204" pitchFamily="34" charset="0"/>
              </a:rPr>
              <a:t>Birds of Paradise</a:t>
            </a:r>
          </a:p>
          <a:p>
            <a:pPr marL="285750" indent="-285750">
              <a:buFont typeface="Wingdings" panose="05000000000000000000" pitchFamily="2" charset="2"/>
              <a:buChar char="q"/>
            </a:pPr>
            <a:r>
              <a:rPr lang="en-US" dirty="0">
                <a:solidFill>
                  <a:schemeClr val="accent2">
                    <a:lumMod val="75000"/>
                  </a:schemeClr>
                </a:solidFill>
                <a:latin typeface="Arial" panose="020B0604020202020204" pitchFamily="34" charset="0"/>
                <a:cs typeface="Arial" panose="020B0604020202020204" pitchFamily="34" charset="0"/>
              </a:rPr>
              <a:t>Kite making</a:t>
            </a:r>
          </a:p>
          <a:p>
            <a:pPr marL="285750" indent="-285750">
              <a:buFont typeface="Wingdings" panose="05000000000000000000" pitchFamily="2" charset="2"/>
              <a:buChar char="q"/>
            </a:pPr>
            <a:r>
              <a:rPr lang="en-US" dirty="0">
                <a:solidFill>
                  <a:schemeClr val="accent2">
                    <a:lumMod val="75000"/>
                  </a:schemeClr>
                </a:solidFill>
                <a:latin typeface="Arial" panose="020B0604020202020204" pitchFamily="34" charset="0"/>
                <a:cs typeface="Arial" panose="020B0604020202020204" pitchFamily="34" charset="0"/>
              </a:rPr>
              <a:t>Cooking</a:t>
            </a:r>
            <a:endParaRPr lang="en-GB" dirty="0">
              <a:solidFill>
                <a:schemeClr val="accent2">
                  <a:lumMod val="75000"/>
                </a:schemeClr>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4A2B285-ED9E-4209-868F-35AF57818A47}"/>
              </a:ext>
            </a:extLst>
          </p:cNvPr>
          <p:cNvSpPr txBox="1"/>
          <p:nvPr/>
        </p:nvSpPr>
        <p:spPr>
          <a:xfrm>
            <a:off x="2673008" y="5503783"/>
            <a:ext cx="2175642" cy="1354217"/>
          </a:xfrm>
          <a:prstGeom prst="rect">
            <a:avLst/>
          </a:prstGeom>
          <a:solidFill>
            <a:schemeClr val="bg1"/>
          </a:solidFill>
        </p:spPr>
        <p:txBody>
          <a:bodyPr wrap="square" rtlCol="0">
            <a:spAutoFit/>
          </a:bodyPr>
          <a:lstStyle/>
          <a:p>
            <a:r>
              <a:rPr lang="en-US" sz="1600" b="1" dirty="0">
                <a:solidFill>
                  <a:schemeClr val="accent2">
                    <a:lumMod val="75000"/>
                  </a:schemeClr>
                </a:solidFill>
                <a:latin typeface="Arial" panose="020B0604020202020204" pitchFamily="34" charset="0"/>
                <a:cs typeface="Arial" panose="020B0604020202020204" pitchFamily="34" charset="0"/>
              </a:rPr>
              <a:t>Computing</a:t>
            </a:r>
          </a:p>
          <a:p>
            <a:endParaRPr lang="en-US" dirty="0">
              <a:solidFill>
                <a:schemeClr val="accent2">
                  <a:lumMod val="75000"/>
                </a:schemeClr>
              </a:solidFill>
            </a:endParaRPr>
          </a:p>
          <a:p>
            <a:pPr marL="285750" indent="-285750">
              <a:buFont typeface="Wingdings" panose="05000000000000000000" pitchFamily="2" charset="2"/>
              <a:buChar char="q"/>
            </a:pPr>
            <a:r>
              <a:rPr lang="en-US" sz="1600" dirty="0">
                <a:solidFill>
                  <a:schemeClr val="accent2">
                    <a:lumMod val="75000"/>
                  </a:schemeClr>
                </a:solidFill>
                <a:latin typeface="Arial" panose="020B0604020202020204" pitchFamily="34" charset="0"/>
                <a:cs typeface="Arial" panose="020B0604020202020204" pitchFamily="34" charset="0"/>
              </a:rPr>
              <a:t>Computing systems</a:t>
            </a:r>
          </a:p>
          <a:p>
            <a:pPr marL="285750" indent="-285750">
              <a:buFont typeface="Wingdings" panose="05000000000000000000" pitchFamily="2" charset="2"/>
              <a:buChar char="q"/>
            </a:pPr>
            <a:r>
              <a:rPr lang="en-US" sz="1600" dirty="0">
                <a:solidFill>
                  <a:schemeClr val="accent2">
                    <a:lumMod val="75000"/>
                  </a:schemeClr>
                </a:solidFill>
                <a:latin typeface="Arial" panose="020B0604020202020204" pitchFamily="34" charset="0"/>
                <a:cs typeface="Arial" panose="020B0604020202020204" pitchFamily="34" charset="0"/>
              </a:rPr>
              <a:t>Using a computer</a:t>
            </a:r>
            <a:endParaRPr lang="en-GB" sz="1600" dirty="0">
              <a:solidFill>
                <a:schemeClr val="accent2">
                  <a:lumMod val="75000"/>
                </a:schemeClr>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374779E-0E43-410A-8068-E3C5911A8140}"/>
              </a:ext>
            </a:extLst>
          </p:cNvPr>
          <p:cNvSpPr txBox="1"/>
          <p:nvPr/>
        </p:nvSpPr>
        <p:spPr>
          <a:xfrm>
            <a:off x="7794359" y="5492126"/>
            <a:ext cx="2028497" cy="1354217"/>
          </a:xfrm>
          <a:prstGeom prst="rect">
            <a:avLst/>
          </a:prstGeom>
          <a:solidFill>
            <a:schemeClr val="bg1"/>
          </a:solidFill>
        </p:spPr>
        <p:txBody>
          <a:bodyPr wrap="square" rtlCol="0">
            <a:spAutoFit/>
          </a:bodyPr>
          <a:lstStyle/>
          <a:p>
            <a:r>
              <a:rPr lang="en-US" sz="1600" b="1" dirty="0">
                <a:solidFill>
                  <a:schemeClr val="accent2">
                    <a:lumMod val="75000"/>
                  </a:schemeClr>
                </a:solidFill>
                <a:latin typeface="Arial" panose="020B0604020202020204" pitchFamily="34" charset="0"/>
                <a:cs typeface="Arial" panose="020B0604020202020204" pitchFamily="34" charset="0"/>
              </a:rPr>
              <a:t>PSHE</a:t>
            </a:r>
          </a:p>
          <a:p>
            <a:endParaRPr lang="en-US" dirty="0">
              <a:solidFill>
                <a:schemeClr val="accent2">
                  <a:lumMod val="75000"/>
                </a:schemeClr>
              </a:solidFill>
            </a:endParaRPr>
          </a:p>
          <a:p>
            <a:pPr marL="285750" indent="-285750">
              <a:buFont typeface="Wingdings" panose="05000000000000000000" pitchFamily="2" charset="2"/>
              <a:buChar char="q"/>
            </a:pPr>
            <a:r>
              <a:rPr lang="en-US" sz="1600" dirty="0">
                <a:solidFill>
                  <a:schemeClr val="accent2">
                    <a:lumMod val="75000"/>
                  </a:schemeClr>
                </a:solidFill>
                <a:latin typeface="Arial" panose="020B0604020202020204" pitchFamily="34" charset="0"/>
                <a:cs typeface="Arial" panose="020B0604020202020204" pitchFamily="34" charset="0"/>
              </a:rPr>
              <a:t>My healthy self</a:t>
            </a:r>
          </a:p>
          <a:p>
            <a:pPr marL="285750" indent="-285750">
              <a:buFont typeface="Wingdings" panose="05000000000000000000" pitchFamily="2" charset="2"/>
              <a:buChar char="q"/>
            </a:pPr>
            <a:r>
              <a:rPr lang="en-US" sz="1600" dirty="0">
                <a:solidFill>
                  <a:schemeClr val="accent2">
                    <a:lumMod val="75000"/>
                  </a:schemeClr>
                </a:solidFill>
                <a:latin typeface="Arial" panose="020B0604020202020204" pitchFamily="34" charset="0"/>
                <a:cs typeface="Arial" panose="020B0604020202020204" pitchFamily="34" charset="0"/>
              </a:rPr>
              <a:t>How to look after our bodies</a:t>
            </a:r>
            <a:endParaRPr lang="en-GB" sz="1600"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523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E42117-CF27-409A-99E6-5AF09E510BE4}"/>
              </a:ext>
            </a:extLst>
          </p:cNvPr>
          <p:cNvSpPr txBox="1"/>
          <p:nvPr/>
        </p:nvSpPr>
        <p:spPr>
          <a:xfrm>
            <a:off x="3090042" y="84083"/>
            <a:ext cx="5612524" cy="2585323"/>
          </a:xfrm>
          <a:prstGeom prst="rect">
            <a:avLst/>
          </a:prstGeom>
          <a:noFill/>
        </p:spPr>
        <p:txBody>
          <a:bodyPr wrap="square" rtlCol="0">
            <a:spAutoFit/>
          </a:bodyPr>
          <a:lstStyle/>
          <a:p>
            <a:r>
              <a:rPr lang="en-US" sz="4800" b="1" dirty="0">
                <a:solidFill>
                  <a:schemeClr val="accent2">
                    <a:lumMod val="75000"/>
                  </a:schemeClr>
                </a:solidFill>
                <a:latin typeface="Arial" panose="020B0604020202020204" pitchFamily="34" charset="0"/>
                <a:cs typeface="Arial" panose="020B0604020202020204" pitchFamily="34" charset="0"/>
              </a:rPr>
              <a:t>Literacy</a:t>
            </a:r>
          </a:p>
          <a:p>
            <a:endParaRPr lang="en-US" sz="4800" b="1" dirty="0">
              <a:solidFill>
                <a:schemeClr val="accent6">
                  <a:lumMod val="50000"/>
                </a:schemeClr>
              </a:solidFill>
              <a:latin typeface="Arial" panose="020B0604020202020204" pitchFamily="34" charset="0"/>
              <a:cs typeface="Arial" panose="020B0604020202020204" pitchFamily="34" charset="0"/>
            </a:endParaRPr>
          </a:p>
          <a:p>
            <a:endParaRPr lang="en-US" sz="4800" b="1" dirty="0">
              <a:solidFill>
                <a:schemeClr val="accent6">
                  <a:lumMod val="50000"/>
                </a:schemeClr>
              </a:solidFill>
              <a:latin typeface="Arial" panose="020B0604020202020204" pitchFamily="34" charset="0"/>
              <a:cs typeface="Arial" panose="020B0604020202020204" pitchFamily="34" charset="0"/>
            </a:endParaRPr>
          </a:p>
          <a:p>
            <a:endParaRPr lang="en-GB" dirty="0"/>
          </a:p>
        </p:txBody>
      </p:sp>
      <p:sp>
        <p:nvSpPr>
          <p:cNvPr id="3" name="TextBox 2">
            <a:extLst>
              <a:ext uri="{FF2B5EF4-FFF2-40B4-BE49-F238E27FC236}">
                <a16:creationId xmlns:a16="http://schemas.microsoft.com/office/drawing/2014/main" id="{E9ED5825-8176-4F8A-BFAD-0D671C1D85D2}"/>
              </a:ext>
            </a:extLst>
          </p:cNvPr>
          <p:cNvSpPr txBox="1"/>
          <p:nvPr/>
        </p:nvSpPr>
        <p:spPr>
          <a:xfrm>
            <a:off x="399393" y="1524000"/>
            <a:ext cx="11519337" cy="4524315"/>
          </a:xfrm>
          <a:prstGeom prst="rect">
            <a:avLst/>
          </a:prstGeom>
          <a:noFill/>
        </p:spPr>
        <p:txBody>
          <a:bodyPr wrap="square" rtlCol="0">
            <a:spAutoFit/>
          </a:bodyPr>
          <a:lstStyle/>
          <a:p>
            <a:pPr marL="457200" indent="-457200">
              <a:buFont typeface="Wingdings" panose="05000000000000000000" pitchFamily="2" charset="2"/>
              <a:buChar char="q"/>
            </a:pPr>
            <a:r>
              <a:rPr lang="en-US" sz="3200" dirty="0">
                <a:solidFill>
                  <a:schemeClr val="accent6">
                    <a:lumMod val="50000"/>
                  </a:schemeClr>
                </a:solidFill>
                <a:latin typeface="Arial" panose="020B0604020202020204" pitchFamily="34" charset="0"/>
                <a:cs typeface="Arial" panose="020B0604020202020204" pitchFamily="34" charset="0"/>
              </a:rPr>
              <a:t>  </a:t>
            </a:r>
            <a:r>
              <a:rPr lang="en-US" sz="3200" dirty="0">
                <a:solidFill>
                  <a:schemeClr val="accent2">
                    <a:lumMod val="75000"/>
                  </a:schemeClr>
                </a:solidFill>
                <a:latin typeface="Arial" panose="020B0604020202020204" pitchFamily="34" charset="0"/>
                <a:cs typeface="Arial" panose="020B0604020202020204" pitchFamily="34" charset="0"/>
              </a:rPr>
              <a:t>I can think, say and hold a sentence in my head</a:t>
            </a:r>
          </a:p>
          <a:p>
            <a:endParaRPr lang="en-US" sz="3200" dirty="0">
              <a:solidFill>
                <a:schemeClr val="accent2">
                  <a:lumMod val="75000"/>
                </a:schemeClr>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q"/>
            </a:pPr>
            <a:r>
              <a:rPr lang="en-US" sz="3200" dirty="0">
                <a:solidFill>
                  <a:schemeClr val="accent2">
                    <a:lumMod val="75000"/>
                  </a:schemeClr>
                </a:solidFill>
                <a:latin typeface="Arial" panose="020B0604020202020204" pitchFamily="34" charset="0"/>
                <a:cs typeface="Arial" panose="020B0604020202020204" pitchFamily="34" charset="0"/>
              </a:rPr>
              <a:t>  I can write my ideas into simple sentences.</a:t>
            </a:r>
          </a:p>
          <a:p>
            <a:endParaRPr lang="en-US" sz="3200" dirty="0">
              <a:solidFill>
                <a:schemeClr val="accent2">
                  <a:lumMod val="75000"/>
                </a:schemeClr>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q"/>
            </a:pPr>
            <a:r>
              <a:rPr lang="en-US" sz="3200" dirty="0">
                <a:solidFill>
                  <a:schemeClr val="accent2">
                    <a:lumMod val="75000"/>
                  </a:schemeClr>
                </a:solidFill>
                <a:latin typeface="Arial" panose="020B0604020202020204" pitchFamily="34" charset="0"/>
                <a:cs typeface="Arial" panose="020B0604020202020204" pitchFamily="34" charset="0"/>
              </a:rPr>
              <a:t>Joining two simple sentences using the conjunction “and”.</a:t>
            </a:r>
          </a:p>
          <a:p>
            <a:endParaRPr lang="en-US" sz="3200" dirty="0">
              <a:solidFill>
                <a:schemeClr val="accent2">
                  <a:lumMod val="75000"/>
                </a:schemeClr>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q"/>
            </a:pPr>
            <a:r>
              <a:rPr lang="en-US" sz="3200" dirty="0">
                <a:solidFill>
                  <a:schemeClr val="accent2">
                    <a:lumMod val="75000"/>
                  </a:schemeClr>
                </a:solidFill>
                <a:latin typeface="Arial" panose="020B0604020202020204" pitchFamily="34" charset="0"/>
                <a:cs typeface="Arial" panose="020B0604020202020204" pitchFamily="34" charset="0"/>
              </a:rPr>
              <a:t>Punctuating sentences with a capital letter and full stop.</a:t>
            </a:r>
          </a:p>
          <a:p>
            <a:endParaRPr lang="en-US" sz="3200" dirty="0">
              <a:solidFill>
                <a:schemeClr val="accent2">
                  <a:lumMod val="75000"/>
                </a:schemeClr>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q"/>
            </a:pPr>
            <a:r>
              <a:rPr lang="en-US" sz="3200" dirty="0">
                <a:solidFill>
                  <a:schemeClr val="accent2">
                    <a:lumMod val="75000"/>
                  </a:schemeClr>
                </a:solidFill>
                <a:latin typeface="Arial" panose="020B0604020202020204" pitchFamily="34" charset="0"/>
                <a:cs typeface="Arial" panose="020B0604020202020204" pitchFamily="34" charset="0"/>
              </a:rPr>
              <a:t>Using capital letter for people and places (Proper nouns).</a:t>
            </a:r>
          </a:p>
        </p:txBody>
      </p:sp>
    </p:spTree>
    <p:extLst>
      <p:ext uri="{BB962C8B-B14F-4D97-AF65-F5344CB8AC3E}">
        <p14:creationId xmlns:p14="http://schemas.microsoft.com/office/powerpoint/2010/main" val="141158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ABC86F-89D9-4C04-AF78-C89C0FC2CEBD}"/>
              </a:ext>
            </a:extLst>
          </p:cNvPr>
          <p:cNvSpPr txBox="1"/>
          <p:nvPr/>
        </p:nvSpPr>
        <p:spPr>
          <a:xfrm>
            <a:off x="1114097" y="0"/>
            <a:ext cx="8198068" cy="830997"/>
          </a:xfrm>
          <a:prstGeom prst="rect">
            <a:avLst/>
          </a:prstGeom>
          <a:noFill/>
        </p:spPr>
        <p:txBody>
          <a:bodyPr wrap="square" rtlCol="0">
            <a:spAutoFit/>
          </a:bodyPr>
          <a:lstStyle/>
          <a:p>
            <a:r>
              <a:rPr lang="en-US" sz="4800" b="1" dirty="0">
                <a:solidFill>
                  <a:schemeClr val="accent2">
                    <a:lumMod val="75000"/>
                  </a:schemeClr>
                </a:solidFill>
                <a:latin typeface="Arial" panose="020B0604020202020204" pitchFamily="34" charset="0"/>
                <a:cs typeface="Arial" panose="020B0604020202020204" pitchFamily="34" charset="0"/>
              </a:rPr>
              <a:t>Year 2 White Rose </a:t>
            </a:r>
            <a:r>
              <a:rPr lang="en-US" sz="4800" b="1" dirty="0" err="1">
                <a:solidFill>
                  <a:schemeClr val="accent2">
                    <a:lumMod val="75000"/>
                  </a:schemeClr>
                </a:solidFill>
                <a:latin typeface="Arial" panose="020B0604020202020204" pitchFamily="34" charset="0"/>
                <a:cs typeface="Arial" panose="020B0604020202020204" pitchFamily="34" charset="0"/>
              </a:rPr>
              <a:t>Maths</a:t>
            </a:r>
            <a:endParaRPr lang="en-GB" sz="4800" b="1" dirty="0">
              <a:solidFill>
                <a:schemeClr val="accent2">
                  <a:lumMod val="75000"/>
                </a:schemeClr>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E7C7140-4E5D-44E0-BAFF-5A58D10C4574}"/>
              </a:ext>
            </a:extLst>
          </p:cNvPr>
          <p:cNvSpPr txBox="1"/>
          <p:nvPr/>
        </p:nvSpPr>
        <p:spPr>
          <a:xfrm>
            <a:off x="1571297" y="1924073"/>
            <a:ext cx="6826469" cy="3046988"/>
          </a:xfrm>
          <a:prstGeom prst="rect">
            <a:avLst/>
          </a:prstGeom>
          <a:noFill/>
        </p:spPr>
        <p:txBody>
          <a:bodyPr wrap="square" rtlCol="0">
            <a:spAutoFit/>
          </a:bodyPr>
          <a:lstStyle/>
          <a:p>
            <a:pPr marL="457200" indent="-457200">
              <a:buFont typeface="Wingdings" panose="05000000000000000000" pitchFamily="2" charset="2"/>
              <a:buChar char="q"/>
            </a:pPr>
            <a:r>
              <a:rPr lang="en-US" sz="3200" dirty="0">
                <a:solidFill>
                  <a:schemeClr val="accent2">
                    <a:lumMod val="75000"/>
                  </a:schemeClr>
                </a:solidFill>
                <a:latin typeface="Arial" panose="020B0604020202020204" pitchFamily="34" charset="0"/>
                <a:cs typeface="Arial" panose="020B0604020202020204" pitchFamily="34" charset="0"/>
              </a:rPr>
              <a:t>Place value</a:t>
            </a:r>
          </a:p>
          <a:p>
            <a:pPr marL="457200" indent="-457200">
              <a:buFont typeface="Wingdings" panose="05000000000000000000" pitchFamily="2" charset="2"/>
              <a:buChar char="q"/>
            </a:pPr>
            <a:endParaRPr lang="en-US" sz="3200" dirty="0">
              <a:solidFill>
                <a:schemeClr val="accent2">
                  <a:lumMod val="75000"/>
                </a:schemeClr>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q"/>
            </a:pPr>
            <a:r>
              <a:rPr lang="en-US" sz="3200" dirty="0">
                <a:solidFill>
                  <a:schemeClr val="accent2">
                    <a:lumMod val="75000"/>
                  </a:schemeClr>
                </a:solidFill>
                <a:latin typeface="Arial" panose="020B0604020202020204" pitchFamily="34" charset="0"/>
                <a:cs typeface="Arial" panose="020B0604020202020204" pitchFamily="34" charset="0"/>
              </a:rPr>
              <a:t>Addition and subtraction</a:t>
            </a:r>
          </a:p>
          <a:p>
            <a:pPr marL="457200" indent="-457200">
              <a:buFont typeface="Wingdings" panose="05000000000000000000" pitchFamily="2" charset="2"/>
              <a:buChar char="q"/>
            </a:pPr>
            <a:endParaRPr lang="en-US" sz="3200" dirty="0">
              <a:solidFill>
                <a:schemeClr val="accent2">
                  <a:lumMod val="75000"/>
                </a:schemeClr>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q"/>
            </a:pPr>
            <a:r>
              <a:rPr lang="en-US" sz="3200" dirty="0">
                <a:solidFill>
                  <a:schemeClr val="accent2">
                    <a:lumMod val="75000"/>
                  </a:schemeClr>
                </a:solidFill>
                <a:latin typeface="Arial" panose="020B0604020202020204" pitchFamily="34" charset="0"/>
                <a:cs typeface="Arial" panose="020B0604020202020204" pitchFamily="34" charset="0"/>
              </a:rPr>
              <a:t>Addition and subtraction shape</a:t>
            </a:r>
          </a:p>
          <a:p>
            <a:endParaRPr lang="en-US" sz="32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801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0D363A-D5BE-4D88-9C40-684775B9C69D}"/>
              </a:ext>
            </a:extLst>
          </p:cNvPr>
          <p:cNvSpPr txBox="1"/>
          <p:nvPr/>
        </p:nvSpPr>
        <p:spPr>
          <a:xfrm>
            <a:off x="4363647" y="0"/>
            <a:ext cx="2958353" cy="830997"/>
          </a:xfrm>
          <a:prstGeom prst="rect">
            <a:avLst/>
          </a:prstGeom>
          <a:noFill/>
        </p:spPr>
        <p:txBody>
          <a:bodyPr wrap="square" rtlCol="0">
            <a:spAutoFit/>
          </a:bodyPr>
          <a:lstStyle/>
          <a:p>
            <a:r>
              <a:rPr lang="en-US" sz="4800" b="1" dirty="0">
                <a:solidFill>
                  <a:schemeClr val="accent2">
                    <a:lumMod val="75000"/>
                  </a:schemeClr>
                </a:solidFill>
                <a:latin typeface="Arial" panose="020B0604020202020204" pitchFamily="34" charset="0"/>
                <a:cs typeface="Arial" panose="020B0604020202020204" pitchFamily="34" charset="0"/>
              </a:rPr>
              <a:t>Science</a:t>
            </a:r>
          </a:p>
        </p:txBody>
      </p:sp>
      <p:pic>
        <p:nvPicPr>
          <p:cNvPr id="9" name="Picture 8">
            <a:extLst>
              <a:ext uri="{FF2B5EF4-FFF2-40B4-BE49-F238E27FC236}">
                <a16:creationId xmlns:a16="http://schemas.microsoft.com/office/drawing/2014/main" id="{A2FC1E1E-BDE9-4DA1-A79C-BA631F736B89}"/>
              </a:ext>
            </a:extLst>
          </p:cNvPr>
          <p:cNvPicPr>
            <a:picLocks noChangeAspect="1"/>
          </p:cNvPicPr>
          <p:nvPr/>
        </p:nvPicPr>
        <p:blipFill>
          <a:blip r:embed="rId2"/>
          <a:stretch>
            <a:fillRect/>
          </a:stretch>
        </p:blipFill>
        <p:spPr>
          <a:xfrm>
            <a:off x="0" y="1826944"/>
            <a:ext cx="6166276" cy="5031055"/>
          </a:xfrm>
          <a:prstGeom prst="rect">
            <a:avLst/>
          </a:prstGeom>
        </p:spPr>
      </p:pic>
      <p:pic>
        <p:nvPicPr>
          <p:cNvPr id="15" name="Picture 14">
            <a:extLst>
              <a:ext uri="{FF2B5EF4-FFF2-40B4-BE49-F238E27FC236}">
                <a16:creationId xmlns:a16="http://schemas.microsoft.com/office/drawing/2014/main" id="{D8D23EAA-F2F2-4D96-87D5-C5EBA59385B6}"/>
              </a:ext>
            </a:extLst>
          </p:cNvPr>
          <p:cNvPicPr>
            <a:picLocks noChangeAspect="1"/>
          </p:cNvPicPr>
          <p:nvPr/>
        </p:nvPicPr>
        <p:blipFill>
          <a:blip r:embed="rId3"/>
          <a:stretch>
            <a:fillRect/>
          </a:stretch>
        </p:blipFill>
        <p:spPr>
          <a:xfrm>
            <a:off x="6517880" y="1826945"/>
            <a:ext cx="5674120" cy="5031055"/>
          </a:xfrm>
          <a:prstGeom prst="rect">
            <a:avLst/>
          </a:prstGeom>
        </p:spPr>
      </p:pic>
    </p:spTree>
    <p:extLst>
      <p:ext uri="{BB962C8B-B14F-4D97-AF65-F5344CB8AC3E}">
        <p14:creationId xmlns:p14="http://schemas.microsoft.com/office/powerpoint/2010/main" val="309302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ACCDBC11-2163-4EEB-99D5-E73DE0D55AC6}"/>
              </a:ext>
            </a:extLst>
          </p:cNvPr>
          <p:cNvGraphicFramePr>
            <a:graphicFrameLocks noGrp="1"/>
          </p:cNvGraphicFramePr>
          <p:nvPr/>
        </p:nvGraphicFramePr>
        <p:xfrm>
          <a:off x="660366" y="1218103"/>
          <a:ext cx="3143471" cy="2950694"/>
        </p:xfrm>
        <a:graphic>
          <a:graphicData uri="http://schemas.openxmlformats.org/drawingml/2006/table">
            <a:tbl>
              <a:tblPr firstRow="1" firstCol="1" bandRow="1"/>
              <a:tblGrid>
                <a:gridCol w="1025913">
                  <a:extLst>
                    <a:ext uri="{9D8B030D-6E8A-4147-A177-3AD203B41FA5}">
                      <a16:colId xmlns:a16="http://schemas.microsoft.com/office/drawing/2014/main" val="2480176137"/>
                    </a:ext>
                  </a:extLst>
                </a:gridCol>
                <a:gridCol w="2117558">
                  <a:extLst>
                    <a:ext uri="{9D8B030D-6E8A-4147-A177-3AD203B41FA5}">
                      <a16:colId xmlns:a16="http://schemas.microsoft.com/office/drawing/2014/main" val="3272633614"/>
                    </a:ext>
                  </a:extLst>
                </a:gridCol>
              </a:tblGrid>
              <a:tr h="323026">
                <a:tc gridSpan="2">
                  <a:txBody>
                    <a:bodyPr/>
                    <a:lstStyle/>
                    <a:p>
                      <a:pPr algn="ct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Vocabulary</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pPr>
                        <a:lnSpc>
                          <a:spcPct val="107000"/>
                        </a:lnSpc>
                        <a:spcAft>
                          <a:spcPts val="0"/>
                        </a:spcAft>
                      </a:pP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5416368"/>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aviation</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The act, practice, or science of flying</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847353448"/>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engineer</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 person who solves problems with their inventions</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750948600"/>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evidence</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Something that gives proof </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095383939"/>
                  </a:ext>
                </a:extLst>
              </a:tr>
              <a:tr h="280833">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famous</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err="1">
                          <a:effectLst/>
                          <a:latin typeface="Calibri" panose="020F0502020204030204" pitchFamily="34" charset="0"/>
                          <a:ea typeface="Calibri" panose="020F0502020204030204" pitchFamily="34" charset="0"/>
                          <a:cs typeface="Times New Roman" panose="02020603050405020304" pitchFamily="18" charset="0"/>
                        </a:rPr>
                        <a:t>Recognised</a:t>
                      </a:r>
                      <a:r>
                        <a:rPr lang="en-US" sz="1200" b="1" dirty="0">
                          <a:effectLst/>
                          <a:latin typeface="Calibri" panose="020F0502020204030204" pitchFamily="34" charset="0"/>
                          <a:ea typeface="Calibri" panose="020F0502020204030204" pitchFamily="34" charset="0"/>
                          <a:cs typeface="Times New Roman" panose="02020603050405020304" pitchFamily="18" charset="0"/>
                        </a:rPr>
                        <a:t> by the public </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519478057"/>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solo</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Something done by one person</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67240964"/>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glider</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an aircraft that flies without an engine</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192755591"/>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invention</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something created by man</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79174312"/>
                  </a:ext>
                </a:extLst>
              </a:tr>
            </a:tbl>
          </a:graphicData>
        </a:graphic>
      </p:graphicFrame>
      <p:sp>
        <p:nvSpPr>
          <p:cNvPr id="7" name="TextBox 6">
            <a:extLst>
              <a:ext uri="{FF2B5EF4-FFF2-40B4-BE49-F238E27FC236}">
                <a16:creationId xmlns:a16="http://schemas.microsoft.com/office/drawing/2014/main" id="{851862B7-7039-47ED-96CB-F70E67BB1633}"/>
              </a:ext>
            </a:extLst>
          </p:cNvPr>
          <p:cNvSpPr txBox="1"/>
          <p:nvPr/>
        </p:nvSpPr>
        <p:spPr>
          <a:xfrm>
            <a:off x="3803837" y="3875352"/>
            <a:ext cx="6737742" cy="584775"/>
          </a:xfrm>
          <a:prstGeom prst="rect">
            <a:avLst/>
          </a:prstGeom>
          <a:solidFill>
            <a:schemeClr val="bg1"/>
          </a:solidFill>
          <a:ln w="44450">
            <a:noFill/>
          </a:ln>
        </p:spPr>
        <p:txBody>
          <a:bodyPr wrap="none" rtlCol="0">
            <a:spAutoFit/>
          </a:bodyPr>
          <a:lstStyle/>
          <a:p>
            <a:r>
              <a:rPr lang="en-US" sz="3200" b="1" dirty="0">
                <a:solidFill>
                  <a:schemeClr val="accent2">
                    <a:lumMod val="75000"/>
                  </a:schemeClr>
                </a:solidFill>
                <a:latin typeface="Arial" panose="020B0604020202020204" pitchFamily="34" charset="0"/>
                <a:cs typeface="Arial" panose="020B0604020202020204" pitchFamily="34" charset="0"/>
              </a:rPr>
              <a:t>Significant developments in flight</a:t>
            </a:r>
            <a:endParaRPr lang="en-GB" sz="3200" b="1" dirty="0">
              <a:solidFill>
                <a:schemeClr val="accent2">
                  <a:lumMod val="75000"/>
                </a:schemeClr>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2388025-30E9-458D-9C24-AD3823911FF4}"/>
              </a:ext>
            </a:extLst>
          </p:cNvPr>
          <p:cNvSpPr txBox="1"/>
          <p:nvPr/>
        </p:nvSpPr>
        <p:spPr>
          <a:xfrm>
            <a:off x="582469" y="5686928"/>
            <a:ext cx="1774155" cy="1200329"/>
          </a:xfrm>
          <a:prstGeom prst="rect">
            <a:avLst/>
          </a:prstGeom>
          <a:solidFill>
            <a:schemeClr val="bg1"/>
          </a:solidFill>
          <a:ln w="44450">
            <a:noFill/>
          </a:ln>
        </p:spPr>
        <p:txBody>
          <a:bodyPr wrap="square" rtlCol="0">
            <a:spAutoFit/>
          </a:bodyPr>
          <a:lstStyle/>
          <a:p>
            <a:r>
              <a:rPr lang="en-US" sz="1200" b="1" dirty="0">
                <a:solidFill>
                  <a:schemeClr val="accent2">
                    <a:lumMod val="75000"/>
                  </a:schemeClr>
                </a:solidFill>
                <a:latin typeface="Arial" panose="020B0604020202020204" pitchFamily="34" charset="0"/>
                <a:cs typeface="Arial" panose="020B0604020202020204" pitchFamily="34" charset="0"/>
              </a:rPr>
              <a:t>In 1485, Leonardo da Vinci designed an ornithopter. This was a machine that would fly by flapping its wings.</a:t>
            </a:r>
            <a:endParaRPr lang="en-GB" sz="1200" b="1" dirty="0">
              <a:solidFill>
                <a:schemeClr val="accent2">
                  <a:lumMod val="75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96F9051-D2D5-4F8F-AB45-079CF687F3C5}"/>
              </a:ext>
            </a:extLst>
          </p:cNvPr>
          <p:cNvSpPr txBox="1"/>
          <p:nvPr/>
        </p:nvSpPr>
        <p:spPr>
          <a:xfrm>
            <a:off x="2664030" y="5715978"/>
            <a:ext cx="1774155" cy="830997"/>
          </a:xfrm>
          <a:prstGeom prst="rect">
            <a:avLst/>
          </a:prstGeom>
          <a:solidFill>
            <a:schemeClr val="bg1"/>
          </a:solidFill>
          <a:ln w="44450">
            <a:noFill/>
          </a:ln>
        </p:spPr>
        <p:txBody>
          <a:bodyPr wrap="square" rtlCol="0">
            <a:spAutoFit/>
          </a:bodyPr>
          <a:lstStyle/>
          <a:p>
            <a:r>
              <a:rPr lang="en-US" sz="1200" b="1" dirty="0">
                <a:solidFill>
                  <a:schemeClr val="accent2">
                    <a:lumMod val="75000"/>
                  </a:schemeClr>
                </a:solidFill>
                <a:latin typeface="Arial" panose="020B0604020202020204" pitchFamily="34" charset="0"/>
                <a:cs typeface="Arial" panose="020B0604020202020204" pitchFamily="34" charset="0"/>
              </a:rPr>
              <a:t>In 1783, The Montgolfier brothers invented the hot air balloon.</a:t>
            </a:r>
            <a:endParaRPr lang="en-GB" sz="1200" b="1" dirty="0">
              <a:solidFill>
                <a:schemeClr val="accent2">
                  <a:lumMod val="75000"/>
                </a:schemeClr>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1113BDA-CE3C-4C5F-A8FF-CF3E96B4288A}"/>
              </a:ext>
            </a:extLst>
          </p:cNvPr>
          <p:cNvSpPr txBox="1"/>
          <p:nvPr/>
        </p:nvSpPr>
        <p:spPr>
          <a:xfrm>
            <a:off x="5565205" y="3246238"/>
            <a:ext cx="1774155" cy="646331"/>
          </a:xfrm>
          <a:prstGeom prst="rect">
            <a:avLst/>
          </a:prstGeom>
          <a:solidFill>
            <a:schemeClr val="bg1"/>
          </a:solidFill>
          <a:ln w="44450">
            <a:noFill/>
          </a:ln>
        </p:spPr>
        <p:txBody>
          <a:bodyPr wrap="square" rtlCol="0">
            <a:spAutoFit/>
          </a:bodyPr>
          <a:lstStyle/>
          <a:p>
            <a:r>
              <a:rPr lang="en-US" sz="1200" b="1" dirty="0">
                <a:solidFill>
                  <a:schemeClr val="accent2">
                    <a:lumMod val="75000"/>
                  </a:schemeClr>
                </a:solidFill>
                <a:latin typeface="Arial" panose="020B0604020202020204" pitchFamily="34" charset="0"/>
                <a:cs typeface="Arial" panose="020B0604020202020204" pitchFamily="34" charset="0"/>
              </a:rPr>
              <a:t>Florence Nightingale was alive at the time of the First Flight</a:t>
            </a:r>
            <a:endParaRPr lang="en-GB" sz="1200" b="1" dirty="0">
              <a:solidFill>
                <a:schemeClr val="accent2">
                  <a:lumMod val="75000"/>
                </a:schemeClr>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A6CCC330-53EB-4ECA-9C9E-DD6A96B71B38}"/>
              </a:ext>
            </a:extLst>
          </p:cNvPr>
          <p:cNvSpPr txBox="1"/>
          <p:nvPr/>
        </p:nvSpPr>
        <p:spPr>
          <a:xfrm>
            <a:off x="7485890" y="5920743"/>
            <a:ext cx="1774155" cy="461665"/>
          </a:xfrm>
          <a:prstGeom prst="rect">
            <a:avLst/>
          </a:prstGeom>
          <a:solidFill>
            <a:schemeClr val="bg1"/>
          </a:solidFill>
          <a:ln w="44450">
            <a:solidFill>
              <a:schemeClr val="bg1"/>
            </a:solidFill>
          </a:ln>
        </p:spPr>
        <p:txBody>
          <a:bodyPr wrap="square" rtlCol="0">
            <a:spAutoFit/>
          </a:bodyPr>
          <a:lstStyle/>
          <a:p>
            <a:r>
              <a:rPr lang="en-US" sz="1200" b="1" dirty="0">
                <a:solidFill>
                  <a:schemeClr val="accent2">
                    <a:lumMod val="75000"/>
                  </a:schemeClr>
                </a:solidFill>
                <a:latin typeface="Arial" panose="020B0604020202020204" pitchFamily="34" charset="0"/>
                <a:cs typeface="Arial" panose="020B0604020202020204" pitchFamily="34" charset="0"/>
              </a:rPr>
              <a:t>In 1939, the first helicopter flew.</a:t>
            </a:r>
            <a:endParaRPr lang="en-GB" sz="1200" b="1" dirty="0">
              <a:solidFill>
                <a:schemeClr val="accent2">
                  <a:lumMod val="75000"/>
                </a:schemeClr>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4BF17F3-EE41-4D15-AE3C-18FEB25FF81D}"/>
              </a:ext>
            </a:extLst>
          </p:cNvPr>
          <p:cNvSpPr txBox="1"/>
          <p:nvPr/>
        </p:nvSpPr>
        <p:spPr>
          <a:xfrm>
            <a:off x="9835376" y="5946810"/>
            <a:ext cx="1774155" cy="646331"/>
          </a:xfrm>
          <a:prstGeom prst="rect">
            <a:avLst/>
          </a:prstGeom>
          <a:solidFill>
            <a:schemeClr val="bg1"/>
          </a:solidFill>
          <a:ln w="44450">
            <a:noFill/>
          </a:ln>
        </p:spPr>
        <p:txBody>
          <a:bodyPr wrap="square" rtlCol="0">
            <a:spAutoFit/>
          </a:bodyPr>
          <a:lstStyle/>
          <a:p>
            <a:r>
              <a:rPr lang="en-US" sz="1200" b="1" dirty="0">
                <a:solidFill>
                  <a:schemeClr val="accent2">
                    <a:lumMod val="75000"/>
                  </a:schemeClr>
                </a:solidFill>
                <a:latin typeface="Arial" panose="020B0604020202020204" pitchFamily="34" charset="0"/>
                <a:cs typeface="Arial" panose="020B0604020202020204" pitchFamily="34" charset="0"/>
              </a:rPr>
              <a:t>In 1961, the first manned flight into space took place</a:t>
            </a:r>
            <a:endParaRPr lang="en-GB" sz="1200" b="1" dirty="0">
              <a:solidFill>
                <a:schemeClr val="accent2">
                  <a:lumMod val="75000"/>
                </a:schemeClr>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B0530A4E-43F5-4AE3-A85E-3E3AE33C7058}"/>
              </a:ext>
            </a:extLst>
          </p:cNvPr>
          <p:cNvPicPr>
            <a:picLocks noChangeAspect="1"/>
          </p:cNvPicPr>
          <p:nvPr/>
        </p:nvPicPr>
        <p:blipFill rotWithShape="1">
          <a:blip r:embed="rId2"/>
          <a:srcRect t="20080" r="64"/>
          <a:stretch/>
        </p:blipFill>
        <p:spPr>
          <a:xfrm>
            <a:off x="789375" y="4689313"/>
            <a:ext cx="1351188" cy="817199"/>
          </a:xfrm>
          <a:prstGeom prst="rect">
            <a:avLst/>
          </a:prstGeom>
        </p:spPr>
      </p:pic>
      <p:pic>
        <p:nvPicPr>
          <p:cNvPr id="14" name="Picture 13">
            <a:extLst>
              <a:ext uri="{FF2B5EF4-FFF2-40B4-BE49-F238E27FC236}">
                <a16:creationId xmlns:a16="http://schemas.microsoft.com/office/drawing/2014/main" id="{347BFF3A-2882-4A2F-BE2F-67AAAB2D40EC}"/>
              </a:ext>
            </a:extLst>
          </p:cNvPr>
          <p:cNvPicPr>
            <a:picLocks noChangeAspect="1"/>
          </p:cNvPicPr>
          <p:nvPr/>
        </p:nvPicPr>
        <p:blipFill>
          <a:blip r:embed="rId3"/>
          <a:stretch>
            <a:fillRect/>
          </a:stretch>
        </p:blipFill>
        <p:spPr>
          <a:xfrm>
            <a:off x="2792251" y="4402506"/>
            <a:ext cx="1237391" cy="1237391"/>
          </a:xfrm>
          <a:prstGeom prst="rect">
            <a:avLst/>
          </a:prstGeom>
        </p:spPr>
      </p:pic>
      <p:pic>
        <p:nvPicPr>
          <p:cNvPr id="15" name="Picture 14">
            <a:extLst>
              <a:ext uri="{FF2B5EF4-FFF2-40B4-BE49-F238E27FC236}">
                <a16:creationId xmlns:a16="http://schemas.microsoft.com/office/drawing/2014/main" id="{66C16184-A2BF-4FD0-9D6C-CAB21665CB0D}"/>
              </a:ext>
            </a:extLst>
          </p:cNvPr>
          <p:cNvPicPr>
            <a:picLocks noChangeAspect="1"/>
          </p:cNvPicPr>
          <p:nvPr/>
        </p:nvPicPr>
        <p:blipFill rotWithShape="1">
          <a:blip r:embed="rId4"/>
          <a:srcRect t="9530"/>
          <a:stretch/>
        </p:blipFill>
        <p:spPr>
          <a:xfrm>
            <a:off x="4916058" y="4453119"/>
            <a:ext cx="1828083" cy="1112592"/>
          </a:xfrm>
          <a:prstGeom prst="rect">
            <a:avLst/>
          </a:prstGeom>
        </p:spPr>
      </p:pic>
      <p:pic>
        <p:nvPicPr>
          <p:cNvPr id="16" name="Picture 15">
            <a:extLst>
              <a:ext uri="{FF2B5EF4-FFF2-40B4-BE49-F238E27FC236}">
                <a16:creationId xmlns:a16="http://schemas.microsoft.com/office/drawing/2014/main" id="{242B73A8-8ECE-40C1-B26D-D4848E1F050D}"/>
              </a:ext>
            </a:extLst>
          </p:cNvPr>
          <p:cNvPicPr>
            <a:picLocks noChangeAspect="1"/>
          </p:cNvPicPr>
          <p:nvPr/>
        </p:nvPicPr>
        <p:blipFill>
          <a:blip r:embed="rId5"/>
          <a:stretch>
            <a:fillRect/>
          </a:stretch>
        </p:blipFill>
        <p:spPr>
          <a:xfrm>
            <a:off x="7583347" y="4764490"/>
            <a:ext cx="1508985" cy="1015663"/>
          </a:xfrm>
          <a:prstGeom prst="rect">
            <a:avLst/>
          </a:prstGeom>
        </p:spPr>
      </p:pic>
      <p:pic>
        <p:nvPicPr>
          <p:cNvPr id="17" name="Picture 16">
            <a:extLst>
              <a:ext uri="{FF2B5EF4-FFF2-40B4-BE49-F238E27FC236}">
                <a16:creationId xmlns:a16="http://schemas.microsoft.com/office/drawing/2014/main" id="{11650668-C93A-4659-9913-ED8894EDA9EB}"/>
              </a:ext>
            </a:extLst>
          </p:cNvPr>
          <p:cNvPicPr>
            <a:picLocks noChangeAspect="1"/>
          </p:cNvPicPr>
          <p:nvPr/>
        </p:nvPicPr>
        <p:blipFill>
          <a:blip r:embed="rId6"/>
          <a:stretch>
            <a:fillRect/>
          </a:stretch>
        </p:blipFill>
        <p:spPr>
          <a:xfrm>
            <a:off x="10099251" y="4703606"/>
            <a:ext cx="1043683" cy="1170617"/>
          </a:xfrm>
          <a:prstGeom prst="rect">
            <a:avLst/>
          </a:prstGeom>
        </p:spPr>
      </p:pic>
      <p:pic>
        <p:nvPicPr>
          <p:cNvPr id="18" name="Picture 17">
            <a:extLst>
              <a:ext uri="{FF2B5EF4-FFF2-40B4-BE49-F238E27FC236}">
                <a16:creationId xmlns:a16="http://schemas.microsoft.com/office/drawing/2014/main" id="{D080F3AE-4B4C-4CD3-A49E-16D5FDCD1AF6}"/>
              </a:ext>
            </a:extLst>
          </p:cNvPr>
          <p:cNvPicPr>
            <a:picLocks noChangeAspect="1"/>
          </p:cNvPicPr>
          <p:nvPr/>
        </p:nvPicPr>
        <p:blipFill rotWithShape="1">
          <a:blip r:embed="rId7"/>
          <a:srcRect t="11211"/>
          <a:stretch/>
        </p:blipFill>
        <p:spPr>
          <a:xfrm>
            <a:off x="8129523" y="1421751"/>
            <a:ext cx="3939455" cy="2331862"/>
          </a:xfrm>
          <a:prstGeom prst="rect">
            <a:avLst/>
          </a:prstGeom>
        </p:spPr>
      </p:pic>
      <p:pic>
        <p:nvPicPr>
          <p:cNvPr id="19" name="Picture 18">
            <a:extLst>
              <a:ext uri="{FF2B5EF4-FFF2-40B4-BE49-F238E27FC236}">
                <a16:creationId xmlns:a16="http://schemas.microsoft.com/office/drawing/2014/main" id="{63CB66A2-9E33-4C2E-B600-8723CE52EB79}"/>
              </a:ext>
            </a:extLst>
          </p:cNvPr>
          <p:cNvPicPr>
            <a:picLocks noChangeAspect="1"/>
          </p:cNvPicPr>
          <p:nvPr/>
        </p:nvPicPr>
        <p:blipFill>
          <a:blip r:embed="rId8"/>
          <a:stretch>
            <a:fillRect/>
          </a:stretch>
        </p:blipFill>
        <p:spPr>
          <a:xfrm>
            <a:off x="5272147" y="1854975"/>
            <a:ext cx="2067213" cy="1171739"/>
          </a:xfrm>
          <a:prstGeom prst="rect">
            <a:avLst/>
          </a:prstGeom>
        </p:spPr>
      </p:pic>
      <p:sp>
        <p:nvSpPr>
          <p:cNvPr id="20" name="TextBox 19">
            <a:extLst>
              <a:ext uri="{FF2B5EF4-FFF2-40B4-BE49-F238E27FC236}">
                <a16:creationId xmlns:a16="http://schemas.microsoft.com/office/drawing/2014/main" id="{FF34494E-C8EF-4566-99BD-BDE62246E579}"/>
              </a:ext>
            </a:extLst>
          </p:cNvPr>
          <p:cNvSpPr txBox="1"/>
          <p:nvPr/>
        </p:nvSpPr>
        <p:spPr>
          <a:xfrm>
            <a:off x="3828627" y="175340"/>
            <a:ext cx="4300896" cy="830997"/>
          </a:xfrm>
          <a:prstGeom prst="rect">
            <a:avLst/>
          </a:prstGeom>
          <a:solidFill>
            <a:schemeClr val="bg1"/>
          </a:solidFill>
          <a:ln w="44450">
            <a:noFill/>
          </a:ln>
        </p:spPr>
        <p:txBody>
          <a:bodyPr wrap="square" rtlCol="0">
            <a:spAutoFit/>
          </a:bodyPr>
          <a:lstStyle/>
          <a:p>
            <a:r>
              <a:rPr lang="en-US" sz="4800" b="1" dirty="0">
                <a:solidFill>
                  <a:schemeClr val="accent2">
                    <a:lumMod val="75000"/>
                  </a:schemeClr>
                </a:solidFill>
                <a:latin typeface="Arial" panose="020B0604020202020204" pitchFamily="34" charset="0"/>
                <a:cs typeface="Arial" panose="020B0604020202020204" pitchFamily="34" charset="0"/>
              </a:rPr>
              <a:t>Topic/</a:t>
            </a:r>
            <a:r>
              <a:rPr lang="en-US" sz="2400" b="1" dirty="0">
                <a:solidFill>
                  <a:schemeClr val="accent2">
                    <a:lumMod val="75000"/>
                  </a:schemeClr>
                </a:solidFill>
                <a:latin typeface="Arial" panose="020B0604020202020204" pitchFamily="34" charset="0"/>
                <a:cs typeface="Arial" panose="020B0604020202020204" pitchFamily="34" charset="0"/>
              </a:rPr>
              <a:t> </a:t>
            </a:r>
            <a:r>
              <a:rPr lang="en-US" sz="4800" b="1" dirty="0">
                <a:solidFill>
                  <a:schemeClr val="accent2">
                    <a:lumMod val="75000"/>
                  </a:schemeClr>
                </a:solidFill>
                <a:latin typeface="Arial" panose="020B0604020202020204" pitchFamily="34" charset="0"/>
                <a:cs typeface="Arial" panose="020B0604020202020204" pitchFamily="34" charset="0"/>
              </a:rPr>
              <a:t>History</a:t>
            </a:r>
          </a:p>
        </p:txBody>
      </p:sp>
      <p:sp>
        <p:nvSpPr>
          <p:cNvPr id="21" name="TextBox 20">
            <a:extLst>
              <a:ext uri="{FF2B5EF4-FFF2-40B4-BE49-F238E27FC236}">
                <a16:creationId xmlns:a16="http://schemas.microsoft.com/office/drawing/2014/main" id="{7403C575-A873-464D-8B18-6687BBEDBA4B}"/>
              </a:ext>
            </a:extLst>
          </p:cNvPr>
          <p:cNvSpPr txBox="1"/>
          <p:nvPr/>
        </p:nvSpPr>
        <p:spPr>
          <a:xfrm>
            <a:off x="4122081" y="1053546"/>
            <a:ext cx="6101254" cy="584775"/>
          </a:xfrm>
          <a:prstGeom prst="rect">
            <a:avLst/>
          </a:prstGeom>
          <a:noFill/>
        </p:spPr>
        <p:txBody>
          <a:bodyPr wrap="square">
            <a:spAutoFit/>
          </a:bodyPr>
          <a:lstStyle/>
          <a:p>
            <a:r>
              <a:rPr lang="en-US" sz="3200" b="1" dirty="0">
                <a:solidFill>
                  <a:schemeClr val="accent2">
                    <a:lumMod val="75000"/>
                  </a:schemeClr>
                </a:solidFill>
                <a:latin typeface="Arial" panose="020B0604020202020204" pitchFamily="34" charset="0"/>
                <a:cs typeface="Arial" panose="020B0604020202020204" pitchFamily="34" charset="0"/>
              </a:rPr>
              <a:t>The</a:t>
            </a:r>
            <a:r>
              <a:rPr lang="en-US" sz="1800" b="1" dirty="0">
                <a:solidFill>
                  <a:schemeClr val="accent2">
                    <a:lumMod val="75000"/>
                  </a:schemeClr>
                </a:solidFill>
                <a:latin typeface="Arial" panose="020B0604020202020204" pitchFamily="34" charset="0"/>
                <a:cs typeface="Arial" panose="020B0604020202020204" pitchFamily="34" charset="0"/>
              </a:rPr>
              <a:t> </a:t>
            </a:r>
            <a:r>
              <a:rPr lang="en-US" sz="3200" b="1" dirty="0">
                <a:solidFill>
                  <a:schemeClr val="accent2">
                    <a:lumMod val="75000"/>
                  </a:schemeClr>
                </a:solidFill>
                <a:latin typeface="Arial" panose="020B0604020202020204" pitchFamily="34" charset="0"/>
                <a:cs typeface="Arial" panose="020B0604020202020204" pitchFamily="34" charset="0"/>
              </a:rPr>
              <a:t>Wright</a:t>
            </a:r>
            <a:r>
              <a:rPr lang="en-US" sz="1800" b="1" dirty="0">
                <a:solidFill>
                  <a:schemeClr val="accent2">
                    <a:lumMod val="75000"/>
                  </a:schemeClr>
                </a:solidFill>
                <a:latin typeface="Arial" panose="020B0604020202020204" pitchFamily="34" charset="0"/>
                <a:cs typeface="Arial" panose="020B0604020202020204" pitchFamily="34" charset="0"/>
              </a:rPr>
              <a:t> </a:t>
            </a:r>
            <a:r>
              <a:rPr lang="en-US" sz="3200" b="1" dirty="0">
                <a:solidFill>
                  <a:schemeClr val="accent2">
                    <a:lumMod val="75000"/>
                  </a:schemeClr>
                </a:solidFill>
                <a:latin typeface="Arial" panose="020B0604020202020204" pitchFamily="34" charset="0"/>
                <a:cs typeface="Arial" panose="020B0604020202020204" pitchFamily="34" charset="0"/>
              </a:rPr>
              <a:t>Brothers</a:t>
            </a:r>
            <a:endParaRPr lang="en-GB" sz="32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721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1000"/>
                                        <p:tgtEl>
                                          <p:spTgt spid="16"/>
                                        </p:tgtEl>
                                      </p:cBhvr>
                                    </p:animEffect>
                                    <p:anim calcmode="lin" valueType="num">
                                      <p:cBhvr>
                                        <p:cTn id="65" dur="1000" fill="hold"/>
                                        <p:tgtEl>
                                          <p:spTgt spid="16"/>
                                        </p:tgtEl>
                                        <p:attrNameLst>
                                          <p:attrName>ppt_x</p:attrName>
                                        </p:attrNameLst>
                                      </p:cBhvr>
                                      <p:tavLst>
                                        <p:tav tm="0">
                                          <p:val>
                                            <p:strVal val="#ppt_x"/>
                                          </p:val>
                                        </p:tav>
                                        <p:tav tm="100000">
                                          <p:val>
                                            <p:strVal val="#ppt_x"/>
                                          </p:val>
                                        </p:tav>
                                      </p:tavLst>
                                    </p:anim>
                                    <p:anim calcmode="lin" valueType="num">
                                      <p:cBhvr>
                                        <p:cTn id="66" dur="1000" fill="hold"/>
                                        <p:tgtEl>
                                          <p:spTgt spid="1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1000"/>
                                        <p:tgtEl>
                                          <p:spTgt spid="11"/>
                                        </p:tgtEl>
                                      </p:cBhvr>
                                    </p:animEffect>
                                    <p:anim calcmode="lin" valueType="num">
                                      <p:cBhvr>
                                        <p:cTn id="70" dur="1000" fill="hold"/>
                                        <p:tgtEl>
                                          <p:spTgt spid="11"/>
                                        </p:tgtEl>
                                        <p:attrNameLst>
                                          <p:attrName>ppt_x</p:attrName>
                                        </p:attrNameLst>
                                      </p:cBhvr>
                                      <p:tavLst>
                                        <p:tav tm="0">
                                          <p:val>
                                            <p:strVal val="#ppt_x"/>
                                          </p:val>
                                        </p:tav>
                                        <p:tav tm="100000">
                                          <p:val>
                                            <p:strVal val="#ppt_x"/>
                                          </p:val>
                                        </p:tav>
                                      </p:tavLst>
                                    </p:anim>
                                    <p:anim calcmode="lin" valueType="num">
                                      <p:cBhvr>
                                        <p:cTn id="71" dur="1000" fill="hold"/>
                                        <p:tgtEl>
                                          <p:spTgt spid="11"/>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1000"/>
                                        <p:tgtEl>
                                          <p:spTgt spid="12"/>
                                        </p:tgtEl>
                                      </p:cBhvr>
                                    </p:animEffect>
                                    <p:anim calcmode="lin" valueType="num">
                                      <p:cBhvr>
                                        <p:cTn id="75" dur="1000" fill="hold"/>
                                        <p:tgtEl>
                                          <p:spTgt spid="12"/>
                                        </p:tgtEl>
                                        <p:attrNameLst>
                                          <p:attrName>ppt_x</p:attrName>
                                        </p:attrNameLst>
                                      </p:cBhvr>
                                      <p:tavLst>
                                        <p:tav tm="0">
                                          <p:val>
                                            <p:strVal val="#ppt_x"/>
                                          </p:val>
                                        </p:tav>
                                        <p:tav tm="100000">
                                          <p:val>
                                            <p:strVal val="#ppt_x"/>
                                          </p:val>
                                        </p:tav>
                                      </p:tavLst>
                                    </p:anim>
                                    <p:anim calcmode="lin" valueType="num">
                                      <p:cBhvr>
                                        <p:cTn id="76" dur="1000" fill="hold"/>
                                        <p:tgtEl>
                                          <p:spTgt spid="12"/>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7E04B6-812D-4F34-889A-A90AB8B4F4F2}"/>
              </a:ext>
            </a:extLst>
          </p:cNvPr>
          <p:cNvPicPr>
            <a:picLocks noChangeAspect="1"/>
          </p:cNvPicPr>
          <p:nvPr/>
        </p:nvPicPr>
        <p:blipFill>
          <a:blip r:embed="rId2"/>
          <a:stretch>
            <a:fillRect/>
          </a:stretch>
        </p:blipFill>
        <p:spPr>
          <a:xfrm>
            <a:off x="3982585" y="4666074"/>
            <a:ext cx="4368648" cy="1811390"/>
          </a:xfrm>
          <a:prstGeom prst="rect">
            <a:avLst/>
          </a:prstGeom>
        </p:spPr>
      </p:pic>
      <p:sp>
        <p:nvSpPr>
          <p:cNvPr id="4" name="Title 1">
            <a:extLst>
              <a:ext uri="{FF2B5EF4-FFF2-40B4-BE49-F238E27FC236}">
                <a16:creationId xmlns:a16="http://schemas.microsoft.com/office/drawing/2014/main" id="{1D2CC42F-2226-4A4B-8D72-2E5FBECC1A5C}"/>
              </a:ext>
            </a:extLst>
          </p:cNvPr>
          <p:cNvSpPr txBox="1">
            <a:spLocks/>
          </p:cNvSpPr>
          <p:nvPr/>
        </p:nvSpPr>
        <p:spPr>
          <a:xfrm>
            <a:off x="3982585" y="380536"/>
            <a:ext cx="4300395" cy="639530"/>
          </a:xfrm>
          <a:prstGeom prst="rect">
            <a:avLst/>
          </a:prstGeom>
          <a:solidFill>
            <a:schemeClr val="bg1"/>
          </a:solidFill>
          <a:ln w="38100">
            <a:no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schemeClr val="accent2">
                    <a:lumMod val="75000"/>
                  </a:schemeClr>
                </a:solidFill>
                <a:latin typeface="Arial" panose="020B0604020202020204" pitchFamily="34" charset="0"/>
                <a:ea typeface="+mn-ea"/>
                <a:cs typeface="Arial" panose="020B0604020202020204" pitchFamily="34" charset="0"/>
              </a:rPr>
              <a:t>Moon Landing</a:t>
            </a:r>
            <a:endParaRPr lang="en-GB" sz="3200" b="1" dirty="0">
              <a:solidFill>
                <a:schemeClr val="accent2">
                  <a:lumMod val="75000"/>
                </a:schemeClr>
              </a:solidFill>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E97A3359-A3A2-46DE-9963-24C98374DD11}"/>
              </a:ext>
            </a:extLst>
          </p:cNvPr>
          <p:cNvPicPr>
            <a:picLocks noChangeAspect="1"/>
          </p:cNvPicPr>
          <p:nvPr/>
        </p:nvPicPr>
        <p:blipFill>
          <a:blip r:embed="rId3"/>
          <a:stretch>
            <a:fillRect/>
          </a:stretch>
        </p:blipFill>
        <p:spPr>
          <a:xfrm>
            <a:off x="4068987" y="1654083"/>
            <a:ext cx="952633" cy="1324160"/>
          </a:xfrm>
          <a:prstGeom prst="rect">
            <a:avLst/>
          </a:prstGeom>
        </p:spPr>
      </p:pic>
      <p:pic>
        <p:nvPicPr>
          <p:cNvPr id="12" name="Picture 11">
            <a:extLst>
              <a:ext uri="{FF2B5EF4-FFF2-40B4-BE49-F238E27FC236}">
                <a16:creationId xmlns:a16="http://schemas.microsoft.com/office/drawing/2014/main" id="{36842B38-0158-4B1D-B3AD-2ABE1FEE90EB}"/>
              </a:ext>
            </a:extLst>
          </p:cNvPr>
          <p:cNvPicPr>
            <a:picLocks noChangeAspect="1"/>
          </p:cNvPicPr>
          <p:nvPr/>
        </p:nvPicPr>
        <p:blipFill>
          <a:blip r:embed="rId4"/>
          <a:stretch>
            <a:fillRect/>
          </a:stretch>
        </p:blipFill>
        <p:spPr>
          <a:xfrm>
            <a:off x="5401090" y="1654083"/>
            <a:ext cx="905001" cy="1286054"/>
          </a:xfrm>
          <a:prstGeom prst="rect">
            <a:avLst/>
          </a:prstGeom>
        </p:spPr>
      </p:pic>
      <p:pic>
        <p:nvPicPr>
          <p:cNvPr id="13" name="Picture 12">
            <a:extLst>
              <a:ext uri="{FF2B5EF4-FFF2-40B4-BE49-F238E27FC236}">
                <a16:creationId xmlns:a16="http://schemas.microsoft.com/office/drawing/2014/main" id="{C283CCF7-9F9B-4196-82A1-D3027492C830}"/>
              </a:ext>
            </a:extLst>
          </p:cNvPr>
          <p:cNvPicPr>
            <a:picLocks noChangeAspect="1"/>
          </p:cNvPicPr>
          <p:nvPr/>
        </p:nvPicPr>
        <p:blipFill>
          <a:blip r:embed="rId5"/>
          <a:stretch>
            <a:fillRect/>
          </a:stretch>
        </p:blipFill>
        <p:spPr>
          <a:xfrm>
            <a:off x="6517415" y="1639793"/>
            <a:ext cx="1857634" cy="1314633"/>
          </a:xfrm>
          <a:prstGeom prst="rect">
            <a:avLst/>
          </a:prstGeom>
        </p:spPr>
      </p:pic>
      <p:graphicFrame>
        <p:nvGraphicFramePr>
          <p:cNvPr id="7" name="Table 6">
            <a:extLst>
              <a:ext uri="{FF2B5EF4-FFF2-40B4-BE49-F238E27FC236}">
                <a16:creationId xmlns:a16="http://schemas.microsoft.com/office/drawing/2014/main" id="{835C5E28-B168-4FD2-B74E-D22C34A09209}"/>
              </a:ext>
            </a:extLst>
          </p:cNvPr>
          <p:cNvGraphicFramePr>
            <a:graphicFrameLocks noGrp="1"/>
          </p:cNvGraphicFramePr>
          <p:nvPr/>
        </p:nvGraphicFramePr>
        <p:xfrm>
          <a:off x="459644" y="1600200"/>
          <a:ext cx="3143471" cy="4359280"/>
        </p:xfrm>
        <a:graphic>
          <a:graphicData uri="http://schemas.openxmlformats.org/drawingml/2006/table">
            <a:tbl>
              <a:tblPr firstRow="1" firstCol="1" bandRow="1"/>
              <a:tblGrid>
                <a:gridCol w="1025913">
                  <a:extLst>
                    <a:ext uri="{9D8B030D-6E8A-4147-A177-3AD203B41FA5}">
                      <a16:colId xmlns:a16="http://schemas.microsoft.com/office/drawing/2014/main" val="2480176137"/>
                    </a:ext>
                  </a:extLst>
                </a:gridCol>
                <a:gridCol w="2117558">
                  <a:extLst>
                    <a:ext uri="{9D8B030D-6E8A-4147-A177-3AD203B41FA5}">
                      <a16:colId xmlns:a16="http://schemas.microsoft.com/office/drawing/2014/main" val="3272633614"/>
                    </a:ext>
                  </a:extLst>
                </a:gridCol>
              </a:tblGrid>
              <a:tr h="323026">
                <a:tc gridSpan="2">
                  <a:txBody>
                    <a:bodyPr/>
                    <a:lstStyle/>
                    <a:p>
                      <a:pPr algn="ct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Vocabulary</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hMerge="1">
                  <a:txBody>
                    <a:bodyPr/>
                    <a:lstStyle/>
                    <a:p>
                      <a:pPr>
                        <a:lnSpc>
                          <a:spcPct val="107000"/>
                        </a:lnSpc>
                        <a:spcAft>
                          <a:spcPts val="0"/>
                        </a:spcAft>
                      </a:pP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5416368"/>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astronaut</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 person that travels into space</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847353448"/>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Moon</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 body that orbits the Earth</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750948600"/>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launch</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Put into motion</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712010515"/>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Apollo 11</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The spaceflight that first landed humans on the moon</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020922937"/>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Significant event</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 important thing that has happened</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4006272006"/>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Solar system</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Our solar system consists of the sun and the planets that orbit it.</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095383939"/>
                  </a:ext>
                </a:extLst>
              </a:tr>
              <a:tr h="280833">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NASA</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National Aeronautics and Space Administration </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519478057"/>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Mission</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An important job to be completed</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67240964"/>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Space Race</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Competition between the USA and Russia to reach space</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192755591"/>
                  </a:ext>
                </a:extLst>
              </a:tr>
              <a:tr h="345378">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exploration</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To go somewhere unfamiliar</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79174312"/>
                  </a:ext>
                </a:extLst>
              </a:tr>
            </a:tbl>
          </a:graphicData>
        </a:graphic>
      </p:graphicFrame>
      <p:pic>
        <p:nvPicPr>
          <p:cNvPr id="8" name="Picture 7">
            <a:extLst>
              <a:ext uri="{FF2B5EF4-FFF2-40B4-BE49-F238E27FC236}">
                <a16:creationId xmlns:a16="http://schemas.microsoft.com/office/drawing/2014/main" id="{6B6668F9-491D-450C-9605-BEFFC0F672DD}"/>
              </a:ext>
            </a:extLst>
          </p:cNvPr>
          <p:cNvPicPr>
            <a:picLocks noChangeAspect="1"/>
          </p:cNvPicPr>
          <p:nvPr/>
        </p:nvPicPr>
        <p:blipFill>
          <a:blip r:embed="rId6"/>
          <a:stretch>
            <a:fillRect/>
          </a:stretch>
        </p:blipFill>
        <p:spPr>
          <a:xfrm>
            <a:off x="8730703" y="1385602"/>
            <a:ext cx="2991024" cy="5091862"/>
          </a:xfrm>
          <a:prstGeom prst="rect">
            <a:avLst/>
          </a:prstGeom>
        </p:spPr>
      </p:pic>
      <p:sp>
        <p:nvSpPr>
          <p:cNvPr id="10" name="TextBox 9">
            <a:extLst>
              <a:ext uri="{FF2B5EF4-FFF2-40B4-BE49-F238E27FC236}">
                <a16:creationId xmlns:a16="http://schemas.microsoft.com/office/drawing/2014/main" id="{1DC40CB4-25B0-46BF-8283-F2991ADF013E}"/>
              </a:ext>
            </a:extLst>
          </p:cNvPr>
          <p:cNvSpPr txBox="1"/>
          <p:nvPr/>
        </p:nvSpPr>
        <p:spPr>
          <a:xfrm>
            <a:off x="5036254" y="3639145"/>
            <a:ext cx="2119491" cy="584775"/>
          </a:xfrm>
          <a:prstGeom prst="rect">
            <a:avLst/>
          </a:prstGeom>
          <a:solidFill>
            <a:schemeClr val="bg1"/>
          </a:solidFill>
          <a:ln w="44450">
            <a:noFill/>
          </a:ln>
        </p:spPr>
        <p:txBody>
          <a:bodyPr wrap="none" rtlCol="0">
            <a:spAutoFit/>
          </a:bodyPr>
          <a:lstStyle/>
          <a:p>
            <a:r>
              <a:rPr lang="en-US" sz="3200" b="1" dirty="0">
                <a:solidFill>
                  <a:schemeClr val="accent2">
                    <a:lumMod val="75000"/>
                  </a:schemeClr>
                </a:solidFill>
                <a:latin typeface="Arial" panose="020B0604020202020204" pitchFamily="34" charset="0"/>
                <a:cs typeface="Arial" panose="020B0604020202020204" pitchFamily="34" charset="0"/>
              </a:rPr>
              <a:t>Key Facts</a:t>
            </a:r>
            <a:endParaRPr lang="en-GB" sz="32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94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AE0E0F-479A-4F72-BB62-A50FA45A19E0}"/>
              </a:ext>
            </a:extLst>
          </p:cNvPr>
          <p:cNvSpPr txBox="1"/>
          <p:nvPr/>
        </p:nvSpPr>
        <p:spPr>
          <a:xfrm>
            <a:off x="3048000" y="82090"/>
            <a:ext cx="7637332" cy="830997"/>
          </a:xfrm>
          <a:prstGeom prst="rect">
            <a:avLst/>
          </a:prstGeom>
          <a:noFill/>
        </p:spPr>
        <p:txBody>
          <a:bodyPr wrap="square">
            <a:spAutoFit/>
          </a:bodyPr>
          <a:lstStyle/>
          <a:p>
            <a:r>
              <a:rPr lang="en-GB" sz="4800" b="1" dirty="0">
                <a:solidFill>
                  <a:schemeClr val="accent2">
                    <a:lumMod val="75000"/>
                  </a:schemeClr>
                </a:solidFill>
                <a:latin typeface="Arial" panose="020B0604020202020204" pitchFamily="34" charset="0"/>
                <a:cs typeface="Arial" panose="020B0604020202020204" pitchFamily="34" charset="0"/>
              </a:rPr>
              <a:t> ​</a:t>
            </a:r>
          </a:p>
        </p:txBody>
      </p:sp>
      <p:sp>
        <p:nvSpPr>
          <p:cNvPr id="5" name="TextBox 4">
            <a:extLst>
              <a:ext uri="{FF2B5EF4-FFF2-40B4-BE49-F238E27FC236}">
                <a16:creationId xmlns:a16="http://schemas.microsoft.com/office/drawing/2014/main" id="{55FC07C3-1CB8-47B6-A9E2-CE7BFB6C38B7}"/>
              </a:ext>
            </a:extLst>
          </p:cNvPr>
          <p:cNvSpPr txBox="1"/>
          <p:nvPr/>
        </p:nvSpPr>
        <p:spPr>
          <a:xfrm>
            <a:off x="504847" y="913087"/>
            <a:ext cx="10789920" cy="5509200"/>
          </a:xfrm>
          <a:prstGeom prst="rect">
            <a:avLst/>
          </a:prstGeom>
          <a:noFill/>
        </p:spPr>
        <p:txBody>
          <a:bodyPr wrap="square">
            <a:spAutoFit/>
          </a:bodyPr>
          <a:lstStyle/>
          <a:p>
            <a:pPr marL="457200" indent="-457200" fontAlgn="base">
              <a:buFont typeface="Wingdings" panose="05000000000000000000" pitchFamily="2" charset="2"/>
              <a:buChar char="q"/>
            </a:pPr>
            <a:r>
              <a:rPr lang="en-GB" sz="3200" dirty="0">
                <a:solidFill>
                  <a:schemeClr val="accent2">
                    <a:lumMod val="75000"/>
                  </a:schemeClr>
                </a:solidFill>
                <a:latin typeface="Arial" panose="020B0604020202020204" pitchFamily="34" charset="0"/>
                <a:cs typeface="Arial" panose="020B0604020202020204" pitchFamily="34" charset="0"/>
              </a:rPr>
              <a:t>PE this half term will be every Monday and led by the Windsor Sports Partnership. </a:t>
            </a:r>
          </a:p>
          <a:p>
            <a:pPr marL="457200" indent="-457200" fontAlgn="base">
              <a:buFont typeface="Wingdings" panose="05000000000000000000" pitchFamily="2" charset="2"/>
              <a:buChar char="q"/>
            </a:pPr>
            <a:endParaRPr lang="en-GB" sz="3200" dirty="0">
              <a:solidFill>
                <a:schemeClr val="accent2">
                  <a:lumMod val="75000"/>
                </a:schemeClr>
              </a:solidFill>
              <a:latin typeface="Arial" panose="020B0604020202020204" pitchFamily="34" charset="0"/>
              <a:cs typeface="Arial" panose="020B0604020202020204" pitchFamily="34" charset="0"/>
            </a:endParaRPr>
          </a:p>
          <a:p>
            <a:pPr marL="457200" indent="-457200" fontAlgn="base">
              <a:buFont typeface="Wingdings" panose="05000000000000000000" pitchFamily="2" charset="2"/>
              <a:buChar char="q"/>
            </a:pPr>
            <a:r>
              <a:rPr lang="en-GB" sz="3200" dirty="0">
                <a:solidFill>
                  <a:schemeClr val="accent2">
                    <a:lumMod val="75000"/>
                  </a:schemeClr>
                </a:solidFill>
                <a:latin typeface="Arial" panose="020B0604020202020204" pitchFamily="34" charset="0"/>
                <a:cs typeface="Arial" panose="020B0604020202020204" pitchFamily="34" charset="0"/>
              </a:rPr>
              <a:t>Please could your child come to school in his or hers P.E. Kit with trainers. Also if your child wears earrings to school could they please be covered with tape or removed for health and safety purposes. </a:t>
            </a:r>
          </a:p>
          <a:p>
            <a:pPr algn="l" rtl="0" fontAlgn="base"/>
            <a:endParaRPr lang="en-GB" sz="3200" dirty="0">
              <a:solidFill>
                <a:schemeClr val="accent2">
                  <a:lumMod val="75000"/>
                </a:schemeClr>
              </a:solidFill>
              <a:latin typeface="Arial" panose="020B0604020202020204" pitchFamily="34" charset="0"/>
              <a:cs typeface="Arial" panose="020B0604020202020204" pitchFamily="34" charset="0"/>
            </a:endParaRPr>
          </a:p>
          <a:p>
            <a:pPr algn="l" rtl="0" fontAlgn="base"/>
            <a:endParaRPr lang="en-GB" sz="3200" dirty="0">
              <a:solidFill>
                <a:schemeClr val="accent2">
                  <a:lumMod val="75000"/>
                </a:schemeClr>
              </a:solidFill>
              <a:latin typeface="Arial" panose="020B0604020202020204" pitchFamily="34" charset="0"/>
              <a:cs typeface="Arial" panose="020B0604020202020204" pitchFamily="34" charset="0"/>
            </a:endParaRPr>
          </a:p>
          <a:p>
            <a:pPr marL="457200" indent="-457200" algn="l" rtl="0" fontAlgn="base">
              <a:buFont typeface="Wingdings" panose="05000000000000000000" pitchFamily="2" charset="2"/>
              <a:buChar char="q"/>
            </a:pPr>
            <a:endParaRPr lang="en-GB" sz="3200" dirty="0">
              <a:solidFill>
                <a:schemeClr val="accent2">
                  <a:lumMod val="75000"/>
                </a:schemeClr>
              </a:solidFill>
              <a:latin typeface="Arial" panose="020B0604020202020204" pitchFamily="34" charset="0"/>
              <a:cs typeface="Arial" panose="020B0604020202020204" pitchFamily="34" charset="0"/>
            </a:endParaRPr>
          </a:p>
          <a:p>
            <a:pPr algn="l" rtl="0" fontAlgn="base"/>
            <a:r>
              <a:rPr lang="en-GB" sz="3200" dirty="0">
                <a:solidFill>
                  <a:schemeClr val="accent6">
                    <a:lumMod val="50000"/>
                  </a:schemeClr>
                </a:solidFill>
                <a:latin typeface="Arial" panose="020B0604020202020204" pitchFamily="34" charset="0"/>
                <a:cs typeface="Arial" panose="020B0604020202020204" pitchFamily="34" charset="0"/>
              </a:rPr>
              <a:t> </a:t>
            </a:r>
            <a:r>
              <a:rPr lang="en-US" sz="3200" dirty="0">
                <a:solidFill>
                  <a:schemeClr val="accent6">
                    <a:lumMod val="50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66265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EACD-485D-41FE-9178-E9335BABA859}"/>
              </a:ext>
            </a:extLst>
          </p:cNvPr>
          <p:cNvSpPr>
            <a:spLocks noGrp="1"/>
          </p:cNvSpPr>
          <p:nvPr>
            <p:ph type="title"/>
          </p:nvPr>
        </p:nvSpPr>
        <p:spPr>
          <a:xfrm>
            <a:off x="851338" y="185686"/>
            <a:ext cx="6337739" cy="994978"/>
          </a:xfrm>
        </p:spPr>
        <p:txBody>
          <a:bodyPr>
            <a:normAutofit fontScale="90000"/>
          </a:bodyPr>
          <a:lstStyle/>
          <a:p>
            <a:r>
              <a:rPr lang="en-US" dirty="0"/>
              <a:t>     </a:t>
            </a:r>
            <a:r>
              <a:rPr lang="en-US" sz="4800" b="1" dirty="0">
                <a:solidFill>
                  <a:schemeClr val="accent2">
                    <a:lumMod val="75000"/>
                  </a:schemeClr>
                </a:solidFill>
                <a:latin typeface="Arial" panose="020B0604020202020204" pitchFamily="34" charset="0"/>
                <a:ea typeface="+mn-ea"/>
                <a:cs typeface="Arial" panose="020B0604020202020204" pitchFamily="34" charset="0"/>
              </a:rPr>
              <a:t>Spelling Homework</a:t>
            </a:r>
          </a:p>
        </p:txBody>
      </p:sp>
      <p:sp>
        <p:nvSpPr>
          <p:cNvPr id="3" name="Content Placeholder 2">
            <a:extLst>
              <a:ext uri="{FF2B5EF4-FFF2-40B4-BE49-F238E27FC236}">
                <a16:creationId xmlns:a16="http://schemas.microsoft.com/office/drawing/2014/main" id="{22778383-4F01-4B68-BB80-D6D8C521F7E6}"/>
              </a:ext>
            </a:extLst>
          </p:cNvPr>
          <p:cNvSpPr>
            <a:spLocks noGrp="1"/>
          </p:cNvSpPr>
          <p:nvPr>
            <p:ph idx="1"/>
          </p:nvPr>
        </p:nvSpPr>
        <p:spPr>
          <a:xfrm>
            <a:off x="677334" y="1450429"/>
            <a:ext cx="9696376" cy="5277942"/>
          </a:xfrm>
        </p:spPr>
        <p:txBody>
          <a:bodyPr/>
          <a:lstStyle/>
          <a:p>
            <a:pPr>
              <a:buFont typeface="Wingdings" panose="05000000000000000000" pitchFamily="2" charset="2"/>
              <a:buChar char="q"/>
            </a:pPr>
            <a:r>
              <a:rPr lang="en-US" sz="2800" dirty="0">
                <a:solidFill>
                  <a:schemeClr val="accent2">
                    <a:lumMod val="75000"/>
                  </a:schemeClr>
                </a:solidFill>
                <a:latin typeface="Arial" panose="020B0604020202020204" pitchFamily="34" charset="0"/>
                <a:cs typeface="Arial" panose="020B0604020202020204" pitchFamily="34" charset="0"/>
              </a:rPr>
              <a:t>In Year 2 your child will receive this terms spellings weekly via your E schools platform (weekly email). These spellings are taken from the Year 2 expected word list.</a:t>
            </a:r>
          </a:p>
          <a:p>
            <a:pPr marL="0" indent="0">
              <a:buNone/>
            </a:pPr>
            <a:r>
              <a:rPr lang="en-US" sz="2800" dirty="0">
                <a:solidFill>
                  <a:schemeClr val="accent2">
                    <a:lumMod val="75000"/>
                  </a:schemeClr>
                </a:solidFill>
                <a:latin typeface="Arial" panose="020B0604020202020204" pitchFamily="34" charset="0"/>
                <a:cs typeface="Arial" panose="020B0604020202020204" pitchFamily="34" charset="0"/>
              </a:rPr>
              <a:t> </a:t>
            </a:r>
          </a:p>
          <a:p>
            <a:pPr>
              <a:buFont typeface="Wingdings" panose="05000000000000000000" pitchFamily="2" charset="2"/>
              <a:buChar char="q"/>
            </a:pPr>
            <a:r>
              <a:rPr lang="en-US" sz="2800" dirty="0">
                <a:solidFill>
                  <a:schemeClr val="accent2">
                    <a:lumMod val="75000"/>
                  </a:schemeClr>
                </a:solidFill>
                <a:latin typeface="Arial" panose="020B0604020202020204" pitchFamily="34" charset="0"/>
                <a:cs typeface="Arial" panose="020B0604020202020204" pitchFamily="34" charset="0"/>
              </a:rPr>
              <a:t>This term the spellings are 1A.</a:t>
            </a:r>
          </a:p>
          <a:p>
            <a:endParaRPr lang="en-US" sz="2400" dirty="0"/>
          </a:p>
          <a:p>
            <a:endParaRPr lang="en-US" dirty="0"/>
          </a:p>
        </p:txBody>
      </p:sp>
      <p:pic>
        <p:nvPicPr>
          <p:cNvPr id="4" name="Picture 3">
            <a:extLst>
              <a:ext uri="{FF2B5EF4-FFF2-40B4-BE49-F238E27FC236}">
                <a16:creationId xmlns:a16="http://schemas.microsoft.com/office/drawing/2014/main" id="{695D3B2B-30A5-40F2-88D3-0EFB110D522E}"/>
              </a:ext>
            </a:extLst>
          </p:cNvPr>
          <p:cNvPicPr>
            <a:picLocks noChangeAspect="1"/>
          </p:cNvPicPr>
          <p:nvPr/>
        </p:nvPicPr>
        <p:blipFill>
          <a:blip r:embed="rId2"/>
          <a:stretch>
            <a:fillRect/>
          </a:stretch>
        </p:blipFill>
        <p:spPr>
          <a:xfrm>
            <a:off x="851338" y="4192163"/>
            <a:ext cx="4813738" cy="2430816"/>
          </a:xfrm>
          <a:prstGeom prst="rect">
            <a:avLst/>
          </a:prstGeom>
        </p:spPr>
      </p:pic>
    </p:spTree>
    <p:extLst>
      <p:ext uri="{BB962C8B-B14F-4D97-AF65-F5344CB8AC3E}">
        <p14:creationId xmlns:p14="http://schemas.microsoft.com/office/powerpoint/2010/main" val="197506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6F7986-94C0-4C53-858F-00A86EDF0991}"/>
              </a:ext>
            </a:extLst>
          </p:cNvPr>
          <p:cNvSpPr txBox="1"/>
          <p:nvPr/>
        </p:nvSpPr>
        <p:spPr>
          <a:xfrm>
            <a:off x="4314188" y="98303"/>
            <a:ext cx="3765176" cy="830997"/>
          </a:xfrm>
          <a:prstGeom prst="rect">
            <a:avLst/>
          </a:prstGeom>
          <a:noFill/>
        </p:spPr>
        <p:txBody>
          <a:bodyPr wrap="square" rtlCol="0">
            <a:spAutoFit/>
          </a:bodyPr>
          <a:lstStyle/>
          <a:p>
            <a:r>
              <a:rPr lang="en-US" sz="4800" b="1" dirty="0">
                <a:solidFill>
                  <a:schemeClr val="accent6">
                    <a:lumMod val="50000"/>
                  </a:schemeClr>
                </a:solidFill>
                <a:latin typeface="Arial" panose="020B0604020202020204" pitchFamily="34" charset="0"/>
                <a:cs typeface="Arial" panose="020B0604020202020204" pitchFamily="34" charset="0"/>
              </a:rPr>
              <a:t>Spellings</a:t>
            </a:r>
            <a:endParaRPr lang="en-GB" sz="4800" b="1" dirty="0">
              <a:solidFill>
                <a:schemeClr val="accent6">
                  <a:lumMod val="50000"/>
                </a:schemeClr>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92250F11-8041-4A95-805A-1480410A5DAE}"/>
              </a:ext>
            </a:extLst>
          </p:cNvPr>
          <p:cNvPicPr>
            <a:picLocks noChangeAspect="1"/>
          </p:cNvPicPr>
          <p:nvPr/>
        </p:nvPicPr>
        <p:blipFill rotWithShape="1">
          <a:blip r:embed="rId2"/>
          <a:srcRect l="18354" t="5137" r="18608" b="16781"/>
          <a:stretch/>
        </p:blipFill>
        <p:spPr>
          <a:xfrm>
            <a:off x="367862" y="98303"/>
            <a:ext cx="11330152" cy="6565256"/>
          </a:xfrm>
          <a:prstGeom prst="rect">
            <a:avLst/>
          </a:prstGeom>
        </p:spPr>
      </p:pic>
    </p:spTree>
    <p:extLst>
      <p:ext uri="{BB962C8B-B14F-4D97-AF65-F5344CB8AC3E}">
        <p14:creationId xmlns:p14="http://schemas.microsoft.com/office/powerpoint/2010/main" val="1104721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38BAFDC-A05E-4214-B5DD-44A7D5D5CDFF}"/>
              </a:ext>
            </a:extLst>
          </p:cNvPr>
          <p:cNvSpPr txBox="1"/>
          <p:nvPr/>
        </p:nvSpPr>
        <p:spPr>
          <a:xfrm>
            <a:off x="436828" y="905269"/>
            <a:ext cx="9873821" cy="5755422"/>
          </a:xfrm>
          <a:prstGeom prst="rect">
            <a:avLst/>
          </a:prstGeom>
          <a:noFill/>
        </p:spPr>
        <p:txBody>
          <a:bodyPr wrap="square">
            <a:spAutoFit/>
          </a:bodyPr>
          <a:lstStyle/>
          <a:p>
            <a:pPr algn="l" rtl="0" fontAlgn="base"/>
            <a:r>
              <a:rPr lang="en-US" sz="2800" dirty="0">
                <a:solidFill>
                  <a:schemeClr val="accent2">
                    <a:lumMod val="75000"/>
                  </a:schemeClr>
                </a:solidFill>
                <a:latin typeface="Arial" panose="020B0604020202020204" pitchFamily="34" charset="0"/>
                <a:cs typeface="Arial" panose="020B0604020202020204" pitchFamily="34" charset="0"/>
              </a:rPr>
              <a:t>Please read with your child each night for 10-15 minutes.</a:t>
            </a:r>
          </a:p>
          <a:p>
            <a:pPr fontAlgn="base"/>
            <a:r>
              <a:rPr lang="en-US" sz="2800" dirty="0">
                <a:solidFill>
                  <a:schemeClr val="accent2">
                    <a:lumMod val="75000"/>
                  </a:schemeClr>
                </a:solidFill>
                <a:latin typeface="Arial" panose="020B0604020202020204" pitchFamily="34" charset="0"/>
                <a:cs typeface="Arial" panose="020B0604020202020204" pitchFamily="34" charset="0"/>
              </a:rPr>
              <a:t>This will enable your child to develop an understanding of the texts they are reading.</a:t>
            </a:r>
          </a:p>
          <a:p>
            <a:pPr fontAlgn="base"/>
            <a:endParaRPr lang="en-US" sz="2800" dirty="0">
              <a:solidFill>
                <a:schemeClr val="accent2">
                  <a:lumMod val="75000"/>
                </a:schemeClr>
              </a:solidFill>
              <a:latin typeface="Arial" panose="020B0604020202020204" pitchFamily="34" charset="0"/>
              <a:cs typeface="Arial" panose="020B0604020202020204" pitchFamily="34" charset="0"/>
            </a:endParaRPr>
          </a:p>
          <a:p>
            <a:pPr fontAlgn="base"/>
            <a:r>
              <a:rPr lang="en-US" sz="3200" b="1" dirty="0">
                <a:solidFill>
                  <a:schemeClr val="accent2">
                    <a:lumMod val="75000"/>
                  </a:schemeClr>
                </a:solidFill>
                <a:latin typeface="Arial" panose="020B0604020202020204" pitchFamily="34" charset="0"/>
                <a:cs typeface="Arial" panose="020B0604020202020204" pitchFamily="34" charset="0"/>
              </a:rPr>
              <a:t>How to achieve this:</a:t>
            </a:r>
          </a:p>
          <a:p>
            <a:pPr fontAlgn="base"/>
            <a:endParaRPr lang="en-US" sz="2800" b="1" dirty="0">
              <a:solidFill>
                <a:schemeClr val="accent2">
                  <a:lumMod val="75000"/>
                </a:schemeClr>
              </a:solidFill>
              <a:latin typeface="Arial" panose="020B0604020202020204" pitchFamily="34" charset="0"/>
              <a:cs typeface="Arial" panose="020B0604020202020204" pitchFamily="34" charset="0"/>
            </a:endParaRPr>
          </a:p>
          <a:p>
            <a:pPr fontAlgn="base"/>
            <a:r>
              <a:rPr lang="en-US" sz="2800" dirty="0">
                <a:solidFill>
                  <a:schemeClr val="accent2">
                    <a:lumMod val="75000"/>
                  </a:schemeClr>
                </a:solidFill>
                <a:latin typeface="Arial" panose="020B0604020202020204" pitchFamily="34" charset="0"/>
                <a:cs typeface="Arial" panose="020B0604020202020204" pitchFamily="34" charset="0"/>
              </a:rPr>
              <a:t>Asking questions to develop reading for understanding.</a:t>
            </a:r>
          </a:p>
          <a:p>
            <a:pPr fontAlgn="base"/>
            <a:endParaRPr lang="en-US" sz="2800" dirty="0">
              <a:solidFill>
                <a:schemeClr val="accent2">
                  <a:lumMod val="75000"/>
                </a:schemeClr>
              </a:solidFill>
              <a:latin typeface="Arial" panose="020B0604020202020204" pitchFamily="34" charset="0"/>
              <a:cs typeface="Arial" panose="020B0604020202020204" pitchFamily="34" charset="0"/>
            </a:endParaRPr>
          </a:p>
          <a:p>
            <a:pPr fontAlgn="base"/>
            <a:r>
              <a:rPr lang="en-US" sz="2800" dirty="0">
                <a:solidFill>
                  <a:schemeClr val="accent2">
                    <a:lumMod val="75000"/>
                  </a:schemeClr>
                </a:solidFill>
                <a:latin typeface="Arial" panose="020B0604020202020204" pitchFamily="34" charset="0"/>
                <a:cs typeface="Arial" panose="020B0604020202020204" pitchFamily="34" charset="0"/>
              </a:rPr>
              <a:t> E.G. Retrieval of key Knowledge:</a:t>
            </a:r>
          </a:p>
          <a:p>
            <a:pPr fontAlgn="base"/>
            <a:r>
              <a:rPr lang="en-US" sz="2800" dirty="0">
                <a:solidFill>
                  <a:schemeClr val="accent2">
                    <a:lumMod val="75000"/>
                  </a:schemeClr>
                </a:solidFill>
                <a:latin typeface="Arial" panose="020B0604020202020204" pitchFamily="34" charset="0"/>
                <a:cs typeface="Arial" panose="020B0604020202020204" pitchFamily="34" charset="0"/>
              </a:rPr>
              <a:t>What happened after….?</a:t>
            </a:r>
          </a:p>
          <a:p>
            <a:pPr fontAlgn="base"/>
            <a:r>
              <a:rPr lang="en-US" sz="2800" dirty="0">
                <a:solidFill>
                  <a:schemeClr val="accent2">
                    <a:lumMod val="75000"/>
                  </a:schemeClr>
                </a:solidFill>
                <a:latin typeface="Arial" panose="020B0604020202020204" pitchFamily="34" charset="0"/>
                <a:cs typeface="Arial" panose="020B0604020202020204" pitchFamily="34" charset="0"/>
              </a:rPr>
              <a:t>Who was the main character…..?</a:t>
            </a:r>
          </a:p>
          <a:p>
            <a:pPr fontAlgn="base"/>
            <a:r>
              <a:rPr lang="en-US" sz="2800" dirty="0">
                <a:solidFill>
                  <a:schemeClr val="accent2">
                    <a:lumMod val="75000"/>
                  </a:schemeClr>
                </a:solidFill>
                <a:latin typeface="Arial" panose="020B0604020202020204" pitchFamily="34" charset="0"/>
                <a:cs typeface="Arial" panose="020B0604020202020204" pitchFamily="34" charset="0"/>
              </a:rPr>
              <a:t>Can you name him/her …..?</a:t>
            </a:r>
          </a:p>
          <a:p>
            <a:pPr algn="l" rtl="0" fontAlgn="base"/>
            <a:endParaRPr lang="en-US" sz="2800" dirty="0">
              <a:solidFill>
                <a:schemeClr val="accent2">
                  <a:lumMod val="75000"/>
                </a:scheme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45C0331-16C7-4972-B3A7-103AFC4D3431}"/>
              </a:ext>
            </a:extLst>
          </p:cNvPr>
          <p:cNvSpPr txBox="1"/>
          <p:nvPr/>
        </p:nvSpPr>
        <p:spPr>
          <a:xfrm>
            <a:off x="798787" y="123525"/>
            <a:ext cx="8345214" cy="1077218"/>
          </a:xfrm>
          <a:prstGeom prst="rect">
            <a:avLst/>
          </a:prstGeom>
          <a:noFill/>
        </p:spPr>
        <p:txBody>
          <a:bodyPr wrap="square">
            <a:spAutoFit/>
          </a:bodyPr>
          <a:lstStyle/>
          <a:p>
            <a:r>
              <a:rPr lang="en-US" sz="3200" b="1" dirty="0">
                <a:solidFill>
                  <a:schemeClr val="accent2">
                    <a:lumMod val="75000"/>
                  </a:schemeClr>
                </a:solidFill>
                <a:latin typeface="Arial" panose="020B0604020202020204" pitchFamily="34" charset="0"/>
                <a:cs typeface="Arial" panose="020B0604020202020204" pitchFamily="34" charset="0"/>
              </a:rPr>
              <a:t>Reading Homework </a:t>
            </a:r>
          </a:p>
          <a:p>
            <a:endParaRPr lang="en-GB" sz="32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619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1000"/>
                                        <p:tgtEl>
                                          <p:spTgt spid="5">
                                            <p:txEl>
                                              <p:pRg st="3" end="3"/>
                                            </p:txEl>
                                          </p:spTgt>
                                        </p:tgtEl>
                                      </p:cBhvr>
                                    </p:animEffect>
                                    <p:anim calcmode="lin" valueType="num">
                                      <p:cBhvr>
                                        <p:cTn id="20"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1000"/>
                                        <p:tgtEl>
                                          <p:spTgt spid="5">
                                            <p:txEl>
                                              <p:pRg st="5" end="5"/>
                                            </p:txEl>
                                          </p:spTgt>
                                        </p:tgtEl>
                                      </p:cBhvr>
                                    </p:animEffect>
                                    <p:anim calcmode="lin" valueType="num">
                                      <p:cBhvr>
                                        <p:cTn id="27"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animEffect transition="in" filter="fade">
                                      <p:cBhvr>
                                        <p:cTn id="33" dur="1000"/>
                                        <p:tgtEl>
                                          <p:spTgt spid="5">
                                            <p:txEl>
                                              <p:pRg st="7" end="7"/>
                                            </p:txEl>
                                          </p:spTgt>
                                        </p:tgtEl>
                                      </p:cBhvr>
                                    </p:animEffect>
                                    <p:anim calcmode="lin" valueType="num">
                                      <p:cBhvr>
                                        <p:cTn id="34"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5">
                                            <p:txEl>
                                              <p:pRg st="7" end="7"/>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
                                            <p:txEl>
                                              <p:pRg st="8" end="8"/>
                                            </p:txEl>
                                          </p:spTgt>
                                        </p:tgtEl>
                                        <p:attrNameLst>
                                          <p:attrName>style.visibility</p:attrName>
                                        </p:attrNameLst>
                                      </p:cBhvr>
                                      <p:to>
                                        <p:strVal val="visible"/>
                                      </p:to>
                                    </p:set>
                                    <p:animEffect transition="in" filter="fade">
                                      <p:cBhvr>
                                        <p:cTn id="38" dur="1000"/>
                                        <p:tgtEl>
                                          <p:spTgt spid="5">
                                            <p:txEl>
                                              <p:pRg st="8" end="8"/>
                                            </p:txEl>
                                          </p:spTgt>
                                        </p:tgtEl>
                                      </p:cBhvr>
                                    </p:animEffect>
                                    <p:anim calcmode="lin" valueType="num">
                                      <p:cBhvr>
                                        <p:cTn id="39"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5">
                                            <p:txEl>
                                              <p:pRg st="8" end="8"/>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animEffect transition="in" filter="fade">
                                      <p:cBhvr>
                                        <p:cTn id="43" dur="1000"/>
                                        <p:tgtEl>
                                          <p:spTgt spid="5">
                                            <p:txEl>
                                              <p:pRg st="9" end="9"/>
                                            </p:txEl>
                                          </p:spTgt>
                                        </p:tgtEl>
                                      </p:cBhvr>
                                    </p:animEffect>
                                    <p:anim calcmode="lin" valueType="num">
                                      <p:cBhvr>
                                        <p:cTn id="44"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45" dur="1000" fill="hold"/>
                                        <p:tgtEl>
                                          <p:spTgt spid="5">
                                            <p:txEl>
                                              <p:pRg st="9" end="9"/>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5">
                                            <p:txEl>
                                              <p:pRg st="10" end="10"/>
                                            </p:txEl>
                                          </p:spTgt>
                                        </p:tgtEl>
                                        <p:attrNameLst>
                                          <p:attrName>style.visibility</p:attrName>
                                        </p:attrNameLst>
                                      </p:cBhvr>
                                      <p:to>
                                        <p:strVal val="visible"/>
                                      </p:to>
                                    </p:set>
                                    <p:animEffect transition="in" filter="fade">
                                      <p:cBhvr>
                                        <p:cTn id="48" dur="1000"/>
                                        <p:tgtEl>
                                          <p:spTgt spid="5">
                                            <p:txEl>
                                              <p:pRg st="10" end="10"/>
                                            </p:txEl>
                                          </p:spTgt>
                                        </p:tgtEl>
                                      </p:cBhvr>
                                    </p:animEffect>
                                    <p:anim calcmode="lin" valueType="num">
                                      <p:cBhvr>
                                        <p:cTn id="49"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50"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AF947-95AF-479B-B00B-C648F6BA0864}"/>
              </a:ext>
            </a:extLst>
          </p:cNvPr>
          <p:cNvSpPr>
            <a:spLocks noGrp="1"/>
          </p:cNvSpPr>
          <p:nvPr>
            <p:ph type="title"/>
          </p:nvPr>
        </p:nvSpPr>
        <p:spPr/>
        <p:txBody>
          <a:bodyPr>
            <a:normAutofit fontScale="90000"/>
          </a:bodyPr>
          <a:lstStyle/>
          <a:p>
            <a:r>
              <a:rPr lang="en-US" sz="4800" b="1" dirty="0">
                <a:solidFill>
                  <a:schemeClr val="accent2">
                    <a:lumMod val="75000"/>
                  </a:schemeClr>
                </a:solidFill>
                <a:latin typeface="Arial" panose="020B0604020202020204" pitchFamily="34" charset="0"/>
                <a:ea typeface="+mn-ea"/>
                <a:cs typeface="Arial" panose="020B0604020202020204" pitchFamily="34" charset="0"/>
              </a:rPr>
              <a:t>Reading for understanding.</a:t>
            </a:r>
            <a:br>
              <a:rPr lang="en-US" sz="4800" b="1" dirty="0">
                <a:solidFill>
                  <a:schemeClr val="accent2">
                    <a:lumMod val="75000"/>
                  </a:schemeClr>
                </a:solidFill>
                <a:latin typeface="Arial" panose="020B0604020202020204" pitchFamily="34" charset="0"/>
                <a:ea typeface="+mn-ea"/>
                <a:cs typeface="Arial" panose="020B0604020202020204" pitchFamily="34" charset="0"/>
              </a:rPr>
            </a:br>
            <a:endParaRPr lang="en-US" sz="4800" b="1" dirty="0">
              <a:solidFill>
                <a:schemeClr val="accent2">
                  <a:lumMod val="75000"/>
                </a:schemeClr>
              </a:solidFill>
              <a:latin typeface="Arial" panose="020B0604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FC160A7B-6F85-4A56-A587-0FDAB49D351B}"/>
              </a:ext>
            </a:extLst>
          </p:cNvPr>
          <p:cNvSpPr>
            <a:spLocks noGrp="1"/>
          </p:cNvSpPr>
          <p:nvPr>
            <p:ph idx="1"/>
          </p:nvPr>
        </p:nvSpPr>
        <p:spPr>
          <a:xfrm>
            <a:off x="677334" y="1481959"/>
            <a:ext cx="8596668" cy="4559403"/>
          </a:xfrm>
        </p:spPr>
        <p:txBody>
          <a:bodyPr/>
          <a:lstStyle/>
          <a:p>
            <a:r>
              <a:rPr lang="en-US" sz="2400" dirty="0"/>
              <a:t> </a:t>
            </a:r>
            <a:r>
              <a:rPr lang="en-US" sz="2800" dirty="0">
                <a:solidFill>
                  <a:schemeClr val="accent2">
                    <a:lumMod val="75000"/>
                  </a:schemeClr>
                </a:solidFill>
                <a:latin typeface="Arial" panose="020B0604020202020204" pitchFamily="34" charset="0"/>
                <a:cs typeface="Arial" panose="020B0604020202020204" pitchFamily="34" charset="0"/>
              </a:rPr>
              <a:t>Comprehension</a:t>
            </a:r>
          </a:p>
          <a:p>
            <a:r>
              <a:rPr lang="en-US" sz="2800" dirty="0">
                <a:solidFill>
                  <a:schemeClr val="accent2">
                    <a:lumMod val="75000"/>
                  </a:schemeClr>
                </a:solidFill>
                <a:latin typeface="Arial" panose="020B0604020202020204" pitchFamily="34" charset="0"/>
                <a:cs typeface="Arial" panose="020B0604020202020204" pitchFamily="34" charset="0"/>
              </a:rPr>
              <a:t>Explain in your own words.</a:t>
            </a:r>
          </a:p>
          <a:p>
            <a:r>
              <a:rPr lang="en-US" sz="2800" dirty="0">
                <a:solidFill>
                  <a:schemeClr val="accent2">
                    <a:lumMod val="75000"/>
                  </a:schemeClr>
                </a:solidFill>
                <a:latin typeface="Arial" panose="020B0604020202020204" pitchFamily="34" charset="0"/>
                <a:cs typeface="Arial" panose="020B0604020202020204" pitchFamily="34" charset="0"/>
              </a:rPr>
              <a:t>What might happen next?</a:t>
            </a:r>
          </a:p>
          <a:p>
            <a:r>
              <a:rPr lang="en-US" sz="2800" dirty="0">
                <a:solidFill>
                  <a:schemeClr val="accent2">
                    <a:lumMod val="75000"/>
                  </a:schemeClr>
                </a:solidFill>
                <a:latin typeface="Arial" panose="020B0604020202020204" pitchFamily="34" charset="0"/>
                <a:cs typeface="Arial" panose="020B0604020202020204" pitchFamily="34" charset="0"/>
              </a:rPr>
              <a:t>Give me an example.</a:t>
            </a:r>
          </a:p>
          <a:p>
            <a:r>
              <a:rPr lang="en-US" sz="2800" dirty="0">
                <a:solidFill>
                  <a:schemeClr val="accent2">
                    <a:lumMod val="75000"/>
                  </a:schemeClr>
                </a:solidFill>
                <a:latin typeface="Arial" panose="020B0604020202020204" pitchFamily="34" charset="0"/>
                <a:cs typeface="Arial" panose="020B0604020202020204" pitchFamily="34" charset="0"/>
              </a:rPr>
              <a:t>Compare…….and………..</a:t>
            </a:r>
          </a:p>
          <a:p>
            <a:r>
              <a:rPr lang="en-US" sz="2800" dirty="0">
                <a:solidFill>
                  <a:schemeClr val="accent2">
                    <a:lumMod val="75000"/>
                  </a:schemeClr>
                </a:solidFill>
                <a:latin typeface="Arial" panose="020B0604020202020204" pitchFamily="34" charset="0"/>
                <a:cs typeface="Arial" panose="020B0604020202020204" pitchFamily="34" charset="0"/>
              </a:rPr>
              <a:t>Give a definition for…….</a:t>
            </a:r>
          </a:p>
          <a:p>
            <a:endParaRPr lang="en-US" dirty="0"/>
          </a:p>
        </p:txBody>
      </p:sp>
    </p:spTree>
    <p:extLst>
      <p:ext uri="{BB962C8B-B14F-4D97-AF65-F5344CB8AC3E}">
        <p14:creationId xmlns:p14="http://schemas.microsoft.com/office/powerpoint/2010/main" val="62558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AF947-95AF-479B-B00B-C648F6BA0864}"/>
              </a:ext>
            </a:extLst>
          </p:cNvPr>
          <p:cNvSpPr>
            <a:spLocks noGrp="1"/>
          </p:cNvSpPr>
          <p:nvPr>
            <p:ph type="title"/>
          </p:nvPr>
        </p:nvSpPr>
        <p:spPr/>
        <p:txBody>
          <a:bodyPr>
            <a:normAutofit fontScale="90000"/>
          </a:bodyPr>
          <a:lstStyle/>
          <a:p>
            <a:r>
              <a:rPr lang="en-US" sz="4800" b="1" dirty="0">
                <a:solidFill>
                  <a:schemeClr val="accent2">
                    <a:lumMod val="75000"/>
                  </a:schemeClr>
                </a:solidFill>
                <a:latin typeface="Arial" panose="020B0604020202020204" pitchFamily="34" charset="0"/>
                <a:ea typeface="+mn-ea"/>
                <a:cs typeface="Arial" panose="020B0604020202020204" pitchFamily="34" charset="0"/>
              </a:rPr>
              <a:t>Reading for understanding.</a:t>
            </a:r>
            <a:br>
              <a:rPr lang="en-US" sz="4800" b="1" dirty="0">
                <a:solidFill>
                  <a:schemeClr val="accent2">
                    <a:lumMod val="75000"/>
                  </a:schemeClr>
                </a:solidFill>
                <a:latin typeface="Arial" panose="020B0604020202020204" pitchFamily="34" charset="0"/>
                <a:ea typeface="+mn-ea"/>
                <a:cs typeface="Arial" panose="020B0604020202020204" pitchFamily="34" charset="0"/>
              </a:rPr>
            </a:br>
            <a:endParaRPr lang="en-US" sz="4800" b="1" dirty="0">
              <a:solidFill>
                <a:schemeClr val="accent2">
                  <a:lumMod val="75000"/>
                </a:schemeClr>
              </a:solidFill>
              <a:latin typeface="Arial" panose="020B0604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FC160A7B-6F85-4A56-A587-0FDAB49D351B}"/>
              </a:ext>
            </a:extLst>
          </p:cNvPr>
          <p:cNvSpPr>
            <a:spLocks noGrp="1"/>
          </p:cNvSpPr>
          <p:nvPr>
            <p:ph idx="1"/>
          </p:nvPr>
        </p:nvSpPr>
        <p:spPr>
          <a:xfrm>
            <a:off x="677334" y="1481959"/>
            <a:ext cx="8596668" cy="4559403"/>
          </a:xfrm>
        </p:spPr>
        <p:txBody>
          <a:bodyPr/>
          <a:lstStyle/>
          <a:p>
            <a:r>
              <a:rPr lang="en-US" sz="2800" dirty="0">
                <a:solidFill>
                  <a:schemeClr val="accent2">
                    <a:lumMod val="75000"/>
                  </a:schemeClr>
                </a:solidFill>
                <a:latin typeface="Arial" panose="020B0604020202020204" pitchFamily="34" charset="0"/>
                <a:cs typeface="Arial" panose="020B0604020202020204" pitchFamily="34" charset="0"/>
              </a:rPr>
              <a:t> Application</a:t>
            </a:r>
          </a:p>
          <a:p>
            <a:r>
              <a:rPr lang="en-US" sz="2800" dirty="0">
                <a:solidFill>
                  <a:schemeClr val="accent2">
                    <a:lumMod val="75000"/>
                  </a:schemeClr>
                </a:solidFill>
                <a:latin typeface="Arial" panose="020B0604020202020204" pitchFamily="34" charset="0"/>
                <a:cs typeface="Arial" panose="020B0604020202020204" pitchFamily="34" charset="0"/>
              </a:rPr>
              <a:t>What is the purpose of……..?</a:t>
            </a:r>
          </a:p>
          <a:p>
            <a:r>
              <a:rPr lang="en-US" sz="2800" dirty="0">
                <a:solidFill>
                  <a:schemeClr val="accent2">
                    <a:lumMod val="75000"/>
                  </a:schemeClr>
                </a:solidFill>
                <a:latin typeface="Arial" panose="020B0604020202020204" pitchFamily="34" charset="0"/>
                <a:cs typeface="Arial" panose="020B0604020202020204" pitchFamily="34" charset="0"/>
              </a:rPr>
              <a:t>Why are…………needed?</a:t>
            </a:r>
          </a:p>
          <a:p>
            <a:r>
              <a:rPr lang="en-US" sz="2800" dirty="0">
                <a:solidFill>
                  <a:schemeClr val="accent2">
                    <a:lumMod val="75000"/>
                  </a:schemeClr>
                </a:solidFill>
                <a:latin typeface="Arial" panose="020B0604020202020204" pitchFamily="34" charset="0"/>
                <a:cs typeface="Arial" panose="020B0604020202020204" pitchFamily="34" charset="0"/>
              </a:rPr>
              <a:t>Could this have happened in ……?</a:t>
            </a:r>
          </a:p>
          <a:p>
            <a:r>
              <a:rPr lang="en-US" sz="2800" dirty="0">
                <a:solidFill>
                  <a:schemeClr val="accent2">
                    <a:lumMod val="75000"/>
                  </a:schemeClr>
                </a:solidFill>
                <a:latin typeface="Arial" panose="020B0604020202020204" pitchFamily="34" charset="0"/>
                <a:cs typeface="Arial" panose="020B0604020202020204" pitchFamily="34" charset="0"/>
              </a:rPr>
              <a:t>Analysis</a:t>
            </a:r>
          </a:p>
          <a:p>
            <a:r>
              <a:rPr lang="en-US" sz="2800" dirty="0">
                <a:solidFill>
                  <a:schemeClr val="accent2">
                    <a:lumMod val="75000"/>
                  </a:schemeClr>
                </a:solidFill>
                <a:latin typeface="Arial" panose="020B0604020202020204" pitchFamily="34" charset="0"/>
                <a:cs typeface="Arial" panose="020B0604020202020204" pitchFamily="34" charset="0"/>
              </a:rPr>
              <a:t>What was the turning point?</a:t>
            </a:r>
          </a:p>
          <a:p>
            <a:r>
              <a:rPr lang="en-US" sz="2800" dirty="0">
                <a:solidFill>
                  <a:schemeClr val="accent2">
                    <a:lumMod val="75000"/>
                  </a:schemeClr>
                </a:solidFill>
                <a:latin typeface="Arial" panose="020B0604020202020204" pitchFamily="34" charset="0"/>
                <a:cs typeface="Arial" panose="020B0604020202020204" pitchFamily="34" charset="0"/>
              </a:rPr>
              <a:t>If………..happened how could the ending be different?</a:t>
            </a:r>
          </a:p>
          <a:p>
            <a:endParaRPr lang="en-US" dirty="0"/>
          </a:p>
        </p:txBody>
      </p:sp>
    </p:spTree>
    <p:extLst>
      <p:ext uri="{BB962C8B-B14F-4D97-AF65-F5344CB8AC3E}">
        <p14:creationId xmlns:p14="http://schemas.microsoft.com/office/powerpoint/2010/main" val="364147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AF947-95AF-479B-B00B-C648F6BA0864}"/>
              </a:ext>
            </a:extLst>
          </p:cNvPr>
          <p:cNvSpPr>
            <a:spLocks noGrp="1"/>
          </p:cNvSpPr>
          <p:nvPr>
            <p:ph type="title"/>
          </p:nvPr>
        </p:nvSpPr>
        <p:spPr/>
        <p:txBody>
          <a:bodyPr>
            <a:normAutofit fontScale="90000"/>
          </a:bodyPr>
          <a:lstStyle/>
          <a:p>
            <a:r>
              <a:rPr lang="en-US" sz="4800" b="1" dirty="0">
                <a:solidFill>
                  <a:schemeClr val="accent2">
                    <a:lumMod val="75000"/>
                  </a:schemeClr>
                </a:solidFill>
                <a:latin typeface="Arial" panose="020B0604020202020204" pitchFamily="34" charset="0"/>
                <a:ea typeface="+mn-ea"/>
                <a:cs typeface="Arial" panose="020B0604020202020204" pitchFamily="34" charset="0"/>
              </a:rPr>
              <a:t>Reading for understanding.</a:t>
            </a:r>
            <a:br>
              <a:rPr lang="en-US" sz="4800" b="1" dirty="0">
                <a:solidFill>
                  <a:schemeClr val="accent2">
                    <a:lumMod val="75000"/>
                  </a:schemeClr>
                </a:solidFill>
                <a:latin typeface="Arial" panose="020B0604020202020204" pitchFamily="34" charset="0"/>
                <a:ea typeface="+mn-ea"/>
                <a:cs typeface="Arial" panose="020B0604020202020204" pitchFamily="34" charset="0"/>
              </a:rPr>
            </a:br>
            <a:endParaRPr lang="en-US" sz="4800" b="1" dirty="0">
              <a:solidFill>
                <a:schemeClr val="accent2">
                  <a:lumMod val="75000"/>
                </a:schemeClr>
              </a:solidFill>
              <a:latin typeface="Arial" panose="020B0604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FC160A7B-6F85-4A56-A587-0FDAB49D351B}"/>
              </a:ext>
            </a:extLst>
          </p:cNvPr>
          <p:cNvSpPr>
            <a:spLocks noGrp="1"/>
          </p:cNvSpPr>
          <p:nvPr>
            <p:ph idx="1"/>
          </p:nvPr>
        </p:nvSpPr>
        <p:spPr>
          <a:xfrm>
            <a:off x="677334" y="1481959"/>
            <a:ext cx="8596668" cy="4559403"/>
          </a:xfrm>
        </p:spPr>
        <p:txBody>
          <a:bodyPr/>
          <a:lstStyle/>
          <a:p>
            <a:r>
              <a:rPr lang="en-US" sz="2400" dirty="0"/>
              <a:t> </a:t>
            </a:r>
            <a:r>
              <a:rPr lang="en-US" sz="2800" dirty="0">
                <a:solidFill>
                  <a:schemeClr val="accent2">
                    <a:lumMod val="75000"/>
                  </a:schemeClr>
                </a:solidFill>
                <a:latin typeface="Arial" panose="020B0604020202020204" pitchFamily="34" charset="0"/>
                <a:cs typeface="Arial" panose="020B0604020202020204" pitchFamily="34" charset="0"/>
              </a:rPr>
              <a:t>Synthesis</a:t>
            </a:r>
          </a:p>
          <a:p>
            <a:r>
              <a:rPr lang="en-US" sz="2800" dirty="0">
                <a:solidFill>
                  <a:schemeClr val="accent2">
                    <a:lumMod val="75000"/>
                  </a:schemeClr>
                </a:solidFill>
                <a:latin typeface="Arial" panose="020B0604020202020204" pitchFamily="34" charset="0"/>
                <a:cs typeface="Arial" panose="020B0604020202020204" pitchFamily="34" charset="0"/>
              </a:rPr>
              <a:t>What is a possible solution to……..?</a:t>
            </a:r>
          </a:p>
          <a:p>
            <a:r>
              <a:rPr lang="en-US" sz="2800" dirty="0">
                <a:solidFill>
                  <a:schemeClr val="accent2">
                    <a:lumMod val="75000"/>
                  </a:schemeClr>
                </a:solidFill>
                <a:latin typeface="Arial" panose="020B0604020202020204" pitchFamily="34" charset="0"/>
                <a:cs typeface="Arial" panose="020B0604020202020204" pitchFamily="34" charset="0"/>
              </a:rPr>
              <a:t>Can you design a ……….to………?</a:t>
            </a:r>
          </a:p>
          <a:p>
            <a:r>
              <a:rPr lang="en-US" sz="2800" dirty="0">
                <a:solidFill>
                  <a:schemeClr val="accent2">
                    <a:lumMod val="75000"/>
                  </a:schemeClr>
                </a:solidFill>
                <a:latin typeface="Arial" panose="020B0604020202020204" pitchFamily="34" charset="0"/>
                <a:cs typeface="Arial" panose="020B0604020202020204" pitchFamily="34" charset="0"/>
              </a:rPr>
              <a:t>Evaluation</a:t>
            </a:r>
          </a:p>
          <a:p>
            <a:r>
              <a:rPr lang="en-US" sz="2800" dirty="0">
                <a:solidFill>
                  <a:schemeClr val="accent2">
                    <a:lumMod val="75000"/>
                  </a:schemeClr>
                </a:solidFill>
                <a:latin typeface="Arial" panose="020B0604020202020204" pitchFamily="34" charset="0"/>
                <a:cs typeface="Arial" panose="020B0604020202020204" pitchFamily="34" charset="0"/>
              </a:rPr>
              <a:t>Defend your position about………?</a:t>
            </a:r>
          </a:p>
          <a:p>
            <a:r>
              <a:rPr lang="en-US" sz="2800" dirty="0">
                <a:solidFill>
                  <a:schemeClr val="accent2">
                    <a:lumMod val="75000"/>
                  </a:schemeClr>
                </a:solidFill>
                <a:latin typeface="Arial" panose="020B0604020202020204" pitchFamily="34" charset="0"/>
                <a:cs typeface="Arial" panose="020B0604020202020204" pitchFamily="34" charset="0"/>
              </a:rPr>
              <a:t>Do you think………..is a good or bad thing? Explain.</a:t>
            </a:r>
          </a:p>
          <a:p>
            <a:r>
              <a:rPr lang="en-US" sz="2800" dirty="0">
                <a:solidFill>
                  <a:schemeClr val="accent2">
                    <a:lumMod val="75000"/>
                  </a:schemeClr>
                </a:solidFill>
                <a:latin typeface="Arial" panose="020B0604020202020204" pitchFamily="34" charset="0"/>
                <a:cs typeface="Arial" panose="020B0604020202020204" pitchFamily="34" charset="0"/>
              </a:rPr>
              <a:t>What changes would you make and why?</a:t>
            </a:r>
          </a:p>
        </p:txBody>
      </p:sp>
    </p:spTree>
    <p:extLst>
      <p:ext uri="{BB962C8B-B14F-4D97-AF65-F5344CB8AC3E}">
        <p14:creationId xmlns:p14="http://schemas.microsoft.com/office/powerpoint/2010/main" val="14763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3EB421-03CD-40E4-A9B4-2D23CC3AD0EB}"/>
              </a:ext>
            </a:extLst>
          </p:cNvPr>
          <p:cNvSpPr txBox="1"/>
          <p:nvPr/>
        </p:nvSpPr>
        <p:spPr>
          <a:xfrm>
            <a:off x="2091559" y="7308"/>
            <a:ext cx="7451834" cy="754053"/>
          </a:xfrm>
          <a:prstGeom prst="rect">
            <a:avLst/>
          </a:prstGeom>
          <a:noFill/>
        </p:spPr>
        <p:txBody>
          <a:bodyPr wrap="square">
            <a:spAutoFit/>
          </a:bodyPr>
          <a:lstStyle/>
          <a:p>
            <a:r>
              <a:rPr lang="en-GB" sz="4300" b="1" dirty="0">
                <a:solidFill>
                  <a:schemeClr val="accent2">
                    <a:lumMod val="75000"/>
                  </a:schemeClr>
                </a:solidFill>
                <a:latin typeface="Arial" panose="020B0604020202020204" pitchFamily="34" charset="0"/>
                <a:cs typeface="Arial" panose="020B0604020202020204" pitchFamily="34" charset="0"/>
              </a:rPr>
              <a:t>Attendance and Learning </a:t>
            </a:r>
          </a:p>
        </p:txBody>
      </p:sp>
      <p:sp>
        <p:nvSpPr>
          <p:cNvPr id="7" name="TextBox 6">
            <a:extLst>
              <a:ext uri="{FF2B5EF4-FFF2-40B4-BE49-F238E27FC236}">
                <a16:creationId xmlns:a16="http://schemas.microsoft.com/office/drawing/2014/main" id="{50309B4A-50C9-49F9-88B5-0A9A802B345E}"/>
              </a:ext>
            </a:extLst>
          </p:cNvPr>
          <p:cNvSpPr txBox="1"/>
          <p:nvPr/>
        </p:nvSpPr>
        <p:spPr>
          <a:xfrm>
            <a:off x="3048000" y="3248816"/>
            <a:ext cx="6096000" cy="369332"/>
          </a:xfrm>
          <a:prstGeom prst="rect">
            <a:avLst/>
          </a:prstGeom>
          <a:noFill/>
        </p:spPr>
        <p:txBody>
          <a:bodyPr wrap="square">
            <a:spAutoFit/>
          </a:bodyPr>
          <a:lstStyle/>
          <a:p>
            <a:r>
              <a:rPr lang="en-GB" b="0" i="0" dirty="0">
                <a:solidFill>
                  <a:srgbClr val="000000"/>
                </a:solidFill>
                <a:effectLst/>
                <a:latin typeface="Times New Roman" panose="02020603050405020304" pitchFamily="18" charset="0"/>
              </a:rPr>
              <a:t> </a:t>
            </a:r>
            <a:endParaRPr lang="en-GB" dirty="0"/>
          </a:p>
        </p:txBody>
      </p:sp>
      <p:sp>
        <p:nvSpPr>
          <p:cNvPr id="9" name="TextBox 8">
            <a:extLst>
              <a:ext uri="{FF2B5EF4-FFF2-40B4-BE49-F238E27FC236}">
                <a16:creationId xmlns:a16="http://schemas.microsoft.com/office/drawing/2014/main" id="{635C6BEB-A907-4DBF-9842-F4C5CE5445D3}"/>
              </a:ext>
            </a:extLst>
          </p:cNvPr>
          <p:cNvSpPr txBox="1"/>
          <p:nvPr/>
        </p:nvSpPr>
        <p:spPr>
          <a:xfrm>
            <a:off x="3048000" y="3248816"/>
            <a:ext cx="6096000" cy="369332"/>
          </a:xfrm>
          <a:prstGeom prst="rect">
            <a:avLst/>
          </a:prstGeom>
          <a:noFill/>
        </p:spPr>
        <p:txBody>
          <a:bodyPr wrap="square">
            <a:spAutoFit/>
          </a:bodyPr>
          <a:lstStyle/>
          <a:p>
            <a:r>
              <a:rPr lang="en-GB" b="0" i="0" dirty="0">
                <a:solidFill>
                  <a:srgbClr val="000000"/>
                </a:solidFill>
                <a:effectLst/>
                <a:latin typeface="Times New Roman" panose="02020603050405020304" pitchFamily="18" charset="0"/>
              </a:rPr>
              <a:t> </a:t>
            </a:r>
            <a:endParaRPr lang="en-GB" dirty="0"/>
          </a:p>
        </p:txBody>
      </p:sp>
      <p:pic>
        <p:nvPicPr>
          <p:cNvPr id="2050" name="Picture 2">
            <a:extLst>
              <a:ext uri="{FF2B5EF4-FFF2-40B4-BE49-F238E27FC236}">
                <a16:creationId xmlns:a16="http://schemas.microsoft.com/office/drawing/2014/main" id="{7FA42F2D-8955-46E8-8FB9-B673BD8DB6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241" y="1965434"/>
            <a:ext cx="4706683" cy="36730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29181A4-4915-4FAA-9162-2EA8F7D2F6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951" y="2044156"/>
            <a:ext cx="6096001" cy="3594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55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wipe(down)">
                                      <p:cBhvr>
                                        <p:cTn id="14"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98A440-FD1C-4F75-9566-3271143C1076}"/>
              </a:ext>
            </a:extLst>
          </p:cNvPr>
          <p:cNvPicPr>
            <a:picLocks noChangeAspect="1"/>
          </p:cNvPicPr>
          <p:nvPr/>
        </p:nvPicPr>
        <p:blipFill rotWithShape="1">
          <a:blip r:embed="rId2"/>
          <a:srcRect l="2799" t="4128" r="5958" b="5345"/>
          <a:stretch/>
        </p:blipFill>
        <p:spPr>
          <a:xfrm>
            <a:off x="3613456" y="1840875"/>
            <a:ext cx="4754880" cy="2954956"/>
          </a:xfrm>
          <a:prstGeom prst="rect">
            <a:avLst/>
          </a:prstGeom>
        </p:spPr>
      </p:pic>
      <p:sp>
        <p:nvSpPr>
          <p:cNvPr id="4" name="TextBox 3">
            <a:extLst>
              <a:ext uri="{FF2B5EF4-FFF2-40B4-BE49-F238E27FC236}">
                <a16:creationId xmlns:a16="http://schemas.microsoft.com/office/drawing/2014/main" id="{F44E2C59-ADA7-427D-86D7-ADA7C6ABC267}"/>
              </a:ext>
            </a:extLst>
          </p:cNvPr>
          <p:cNvSpPr txBox="1"/>
          <p:nvPr/>
        </p:nvSpPr>
        <p:spPr>
          <a:xfrm>
            <a:off x="1444161" y="5133315"/>
            <a:ext cx="8790272" cy="1077218"/>
          </a:xfrm>
          <a:prstGeom prst="rect">
            <a:avLst/>
          </a:prstGeom>
          <a:noFill/>
        </p:spPr>
        <p:txBody>
          <a:bodyPr wrap="square">
            <a:spAutoFit/>
          </a:bodyPr>
          <a:lstStyle/>
          <a:p>
            <a:pPr algn="ctr">
              <a:spcBef>
                <a:spcPct val="0"/>
              </a:spcBef>
              <a:buSzTx/>
              <a:buFontTx/>
              <a:buNone/>
            </a:pPr>
            <a:r>
              <a:rPr lang="en-GB" altLang="en-US" sz="3200" b="1" dirty="0">
                <a:solidFill>
                  <a:schemeClr val="accent2">
                    <a:lumMod val="75000"/>
                  </a:schemeClr>
                </a:solidFill>
                <a:latin typeface="Arial" panose="020B0604020202020204" pitchFamily="34" charset="0"/>
                <a:cs typeface="Arial" panose="020B0604020202020204" pitchFamily="34" charset="0"/>
              </a:rPr>
              <a:t>From Little Acorns, Mighty Oak trees grow, watered and nurtured by God’s love .</a:t>
            </a:r>
          </a:p>
        </p:txBody>
      </p:sp>
      <p:sp>
        <p:nvSpPr>
          <p:cNvPr id="3" name="TextBox 2">
            <a:extLst>
              <a:ext uri="{FF2B5EF4-FFF2-40B4-BE49-F238E27FC236}">
                <a16:creationId xmlns:a16="http://schemas.microsoft.com/office/drawing/2014/main" id="{810FD5FA-97BD-47A3-B4CC-DEC1862029E8}"/>
              </a:ext>
            </a:extLst>
          </p:cNvPr>
          <p:cNvSpPr txBox="1"/>
          <p:nvPr/>
        </p:nvSpPr>
        <p:spPr>
          <a:xfrm>
            <a:off x="966952" y="179912"/>
            <a:ext cx="9165021" cy="1261884"/>
          </a:xfrm>
          <a:prstGeom prst="rect">
            <a:avLst/>
          </a:prstGeom>
          <a:noFill/>
        </p:spPr>
        <p:txBody>
          <a:bodyPr wrap="square" rtlCol="0">
            <a:spAutoFit/>
          </a:bodyPr>
          <a:lstStyle/>
          <a:p>
            <a:endParaRPr lang="en-US" sz="4800" b="1" dirty="0">
              <a:solidFill>
                <a:schemeClr val="accent2">
                  <a:lumMod val="75000"/>
                </a:schemeClr>
              </a:solidFill>
              <a:latin typeface="Arial" panose="020B0604020202020204" pitchFamily="34" charset="0"/>
              <a:cs typeface="Arial" panose="020B0604020202020204" pitchFamily="34" charset="0"/>
            </a:endParaRPr>
          </a:p>
          <a:p>
            <a:r>
              <a:rPr lang="en-US" sz="2800" b="1" dirty="0">
                <a:solidFill>
                  <a:schemeClr val="accent2">
                    <a:lumMod val="75000"/>
                  </a:schemeClr>
                </a:solidFill>
                <a:latin typeface="Arial" panose="020B0604020202020204" pitchFamily="34" charset="0"/>
                <a:cs typeface="Arial" panose="020B0604020202020204" pitchFamily="34" charset="0"/>
              </a:rPr>
              <a:t>Many thanks, </a:t>
            </a:r>
            <a:r>
              <a:rPr lang="en-US" sz="2800" b="1" dirty="0" err="1">
                <a:solidFill>
                  <a:schemeClr val="accent2">
                    <a:lumMod val="75000"/>
                  </a:schemeClr>
                </a:solidFill>
                <a:latin typeface="Arial" panose="020B0604020202020204" pitchFamily="34" charset="0"/>
                <a:cs typeface="Arial" panose="020B0604020202020204" pitchFamily="34" charset="0"/>
              </a:rPr>
              <a:t>Mrs</a:t>
            </a:r>
            <a:r>
              <a:rPr lang="en-US" sz="2800" b="1" dirty="0">
                <a:solidFill>
                  <a:schemeClr val="accent2">
                    <a:lumMod val="75000"/>
                  </a:schemeClr>
                </a:solidFill>
                <a:latin typeface="Arial" panose="020B0604020202020204" pitchFamily="34" charset="0"/>
                <a:cs typeface="Arial" panose="020B0604020202020204" pitchFamily="34" charset="0"/>
              </a:rPr>
              <a:t> Rodrigues and Miss Grace</a:t>
            </a:r>
            <a:endParaRPr lang="en-GB" sz="2800" b="1" dirty="0">
              <a:solidFill>
                <a:schemeClr val="accent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036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579</TotalTime>
  <Words>894</Words>
  <Application>Microsoft Office PowerPoint</Application>
  <PresentationFormat>Widescreen</PresentationFormat>
  <Paragraphs>182</Paragraphs>
  <Slides>17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Times New Roman</vt:lpstr>
      <vt:lpstr>Trebuchet MS</vt:lpstr>
      <vt:lpstr>Wingdings</vt:lpstr>
      <vt:lpstr>Wingdings 3</vt:lpstr>
      <vt:lpstr>Facet</vt:lpstr>
      <vt:lpstr>Welcome to the Year 2 class meeting  2026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Spelling Homework</vt:lpstr>
      <vt:lpstr>PowerPoint Presentation</vt:lpstr>
      <vt:lpstr>PowerPoint Presentation</vt:lpstr>
      <vt:lpstr>Reading for understanding. </vt:lpstr>
      <vt:lpstr>Reading for understanding. </vt:lpstr>
      <vt:lpstr>Reading for understanding.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Rising Oaks</dc:creator>
  <cp:lastModifiedBy>Rising Oaks</cp:lastModifiedBy>
  <cp:revision>41</cp:revision>
  <dcterms:created xsi:type="dcterms:W3CDTF">2026-09-02T20:44:37Z</dcterms:created>
  <dcterms:modified xsi:type="dcterms:W3CDTF">2026-09-10T11:48:16Z</dcterms:modified>
</cp:coreProperties>
</file>