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3" r:id="rId2"/>
    <p:sldId id="257" r:id="rId3"/>
    <p:sldId id="265" r:id="rId4"/>
    <p:sldId id="264" r:id="rId5"/>
    <p:sldId id="267" r:id="rId6"/>
    <p:sldId id="266" r:id="rId7"/>
    <p:sldId id="269" r:id="rId8"/>
    <p:sldId id="268" r:id="rId9"/>
    <p:sldId id="262" r:id="rId1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82"/>
    <p:restoredTop sz="94640"/>
  </p:normalViewPr>
  <p:slideViewPr>
    <p:cSldViewPr snapToGrid="0">
      <p:cViewPr varScale="1">
        <p:scale>
          <a:sx n="61" d="100"/>
          <a:sy n="61" d="100"/>
        </p:scale>
        <p:origin x="7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B887558-DE5E-471F-9D8C-00F241C9E9A6}" type="datetimeFigureOut">
              <a:rPr lang="en-US" smtClean="0"/>
              <a:t>9/14/2026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7CD6507-EE51-41FF-9858-ABA7C37F6AEE}" type="slidenum">
              <a:rPr lang="en-US" smtClean="0"/>
              <a:t>‹#›</a:t>
            </a:fld>
            <a:endParaRPr lang="en-US"/>
          </a:p>
        </p:txBody>
      </p:sp>
    </p:spTree>
    <p:extLst>
      <p:ext uri="{BB962C8B-B14F-4D97-AF65-F5344CB8AC3E}">
        <p14:creationId xmlns:p14="http://schemas.microsoft.com/office/powerpoint/2010/main" val="1173076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google.com/goto?url=CAESjgEB6zswFTL4kguvSPrlhpdtQm9du-SBABR3NkiOG8iVwKTpeOvf-WE7CZlqe8KnPCvPObI0Xrs4c9SINXKztBtOK-kfUpyx9-aa3Adlf_9357bsA2g2U5LLFftR0v2U8rO_zgamHH-K1ciFOKFmo9ZmY-LI_ZsRgcNoOSg7la0mrJ5_v06-6ChposhBB2YI" TargetMode="External"/><Relationship Id="rId3" Type="http://schemas.openxmlformats.org/officeDocument/2006/relationships/hyperlink" Target="https://www.google.com/goto?url=CAESZQHrOzAVXbMOLvFJniksiBNbGssoH-haETdldtvgW4rpsX7Mq0omt_54aRvNRqTpBr2XmmQNnhSUa-qBoXLxHkK1TyVV1injOAqzFpJsJ-BRN4C2yxxOpZ8xKqsY1PsQAyRjBhOk" TargetMode="External"/><Relationship Id="rId7" Type="http://schemas.openxmlformats.org/officeDocument/2006/relationships/hyperlink" Target="https://www.google.com/goto?url=CAEShgEB6zswFfEQ2kSLbnhcHMtPNjE6n6r7p6JF5qovFBU_qWa9-0z97-gr-omWNAAmZfVfPnUqpWqAtpxJ-IPtPtpIjPuYA3dtlFb6IJLbY4URJU2fEjoZmz_d3al4wyyy02uaC05aW3cIZXw3uRhXlhMIp_E6ECh32ZEAUCCoxSTnX1fY2cwNew"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google.com/goto?url=CAESzwEB6zswFZMcc7O19k-3PKWNkY4bD4lIVXUwfVRn9X_kiJ--WKwWkpQDQaW0At16-PABCx6qRsk3QHy5pVHJ2atUtAbuXvQlB_V-1zJa8kizHgLvnNaQc_2sz336wLh94DuyBNw9FihnOKbowX8-h8bZB5M1aoZCmKYyw8v29iJwS2hNiiswIBxou-SABTNlYmKtcIbQZKwS9yvLPYbfJYOyJyyVXu6xHuRLcKzJM0SdTrfWI00Y77t-bWJQhgt8x9vVHa8WoDQTcgEPty6oRrg" TargetMode="External"/><Relationship Id="rId5" Type="http://schemas.openxmlformats.org/officeDocument/2006/relationships/hyperlink" Target="https://www.google.com/goto?url=CAESVAHrOzAVsySvHmd3D-re73WzGRiwtk3hCShRst4pmN39uFUJCGeaQPKjBiguwU0OBMBdjdUF9yeKkKzXGSs2SMFnXViHuc_ST0TDxsoCu2gPXq0EfA" TargetMode="External"/><Relationship Id="rId4" Type="http://schemas.openxmlformats.org/officeDocument/2006/relationships/hyperlink" Target="https://www.google.com/goto?url=CAESZgHrOzAVSNJfh_1BOARPvoiovm1a8cd045f0n2EOMKmriwtG7XQd0MGhAdiZHGN6HLqrgou5h4zPMViII2kBc00rRqH_kj5jQXRTPFJtu2s-GfRod-GmnBrGe3fKwfvzC_zsx9xyE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D6507-EE51-41FF-9858-ABA7C37F6AEE}" type="slidenum">
              <a:rPr lang="en-US" smtClean="0"/>
              <a:t>1</a:t>
            </a:fld>
            <a:endParaRPr lang="en-US"/>
          </a:p>
        </p:txBody>
      </p:sp>
    </p:spTree>
    <p:extLst>
      <p:ext uri="{BB962C8B-B14F-4D97-AF65-F5344CB8AC3E}">
        <p14:creationId xmlns:p14="http://schemas.microsoft.com/office/powerpoint/2010/main" val="31792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0D0D0D"/>
                </a:solidFill>
                <a:effectLst/>
                <a:latin typeface="-apple-system-body"/>
              </a:rPr>
              <a:t>Welcome to Year 1!</a:t>
            </a:r>
            <a:endParaRPr lang="en-US" b="0" i="0" dirty="0">
              <a:solidFill>
                <a:srgbClr val="0D0D0D"/>
              </a:solidFill>
              <a:effectLst/>
              <a:latin typeface="-apple-system-body"/>
            </a:endParaRPr>
          </a:p>
          <a:p>
            <a:pPr algn="l">
              <a:buFont typeface="Arial" panose="020B0604020202020204" pitchFamily="34" charset="0"/>
              <a:buChar char="•"/>
            </a:pPr>
            <a:r>
              <a:rPr lang="en-US" b="0" i="0" dirty="0">
                <a:solidFill>
                  <a:srgbClr val="0D0D0D"/>
                </a:solidFill>
                <a:effectLst/>
                <a:latin typeface="-apple-system-body"/>
              </a:rPr>
              <a:t>A new year of learning, growing and becoming more independent</a:t>
            </a:r>
          </a:p>
          <a:p>
            <a:pPr algn="l">
              <a:buFont typeface="Arial" panose="020B0604020202020204" pitchFamily="34" charset="0"/>
              <a:buChar char="•"/>
            </a:pPr>
            <a:r>
              <a:rPr lang="en-US" b="0" i="0" dirty="0">
                <a:solidFill>
                  <a:srgbClr val="0D0D0D"/>
                </a:solidFill>
                <a:effectLst/>
                <a:latin typeface="-apple-system-body"/>
              </a:rPr>
              <a:t>We are excited to get to know your children</a:t>
            </a:r>
          </a:p>
          <a:p>
            <a:pPr algn="l">
              <a:buFont typeface="Arial" panose="020B0604020202020204" pitchFamily="34" charset="0"/>
              <a:buChar char="•"/>
            </a:pPr>
            <a:r>
              <a:rPr lang="en-US" b="0" i="0" dirty="0">
                <a:solidFill>
                  <a:srgbClr val="0D0D0D"/>
                </a:solidFill>
                <a:effectLst/>
                <a:latin typeface="-apple-system-body"/>
              </a:rPr>
              <a:t>Our classroom will be a place where every child feels </a:t>
            </a:r>
            <a:r>
              <a:rPr lang="en-US" b="1" i="0" dirty="0">
                <a:solidFill>
                  <a:srgbClr val="0D0D0D"/>
                </a:solidFill>
                <a:effectLst/>
                <a:latin typeface="-apple-system-body"/>
              </a:rPr>
              <a:t>safe, valued and that they belong</a:t>
            </a:r>
            <a:endParaRPr lang="en-US" b="0" i="0" dirty="0">
              <a:solidFill>
                <a:srgbClr val="0D0D0D"/>
              </a:solidFill>
              <a:effectLst/>
              <a:latin typeface="-apple-system-body"/>
            </a:endParaRPr>
          </a:p>
          <a:p>
            <a:pPr algn="l"/>
            <a:r>
              <a:rPr lang="en-US" b="1" i="0" dirty="0">
                <a:solidFill>
                  <a:srgbClr val="0D0D0D"/>
                </a:solidFill>
                <a:effectLst/>
                <a:latin typeface="-apple-system-body"/>
              </a:rPr>
              <a:t>Teacher message:</a:t>
            </a:r>
            <a:br>
              <a:rPr lang="en-US" b="0" i="0" dirty="0">
                <a:solidFill>
                  <a:srgbClr val="0D0D0D"/>
                </a:solidFill>
                <a:effectLst/>
                <a:latin typeface="-apple-system-body"/>
              </a:rPr>
            </a:br>
            <a:r>
              <a:rPr lang="en-US" b="0" i="0" dirty="0">
                <a:solidFill>
                  <a:srgbClr val="0D0D0D"/>
                </a:solidFill>
                <a:effectLst/>
                <a:latin typeface="-apple-system-body"/>
              </a:rPr>
              <a:t>“Thank you for joining us. We are really looking forward to working together to make Year 1 a happy, successful and memorable year for your child.”</a:t>
            </a:r>
          </a:p>
          <a:p>
            <a:endParaRPr lang="en-US" dirty="0"/>
          </a:p>
        </p:txBody>
      </p:sp>
      <p:sp>
        <p:nvSpPr>
          <p:cNvPr id="4" name="Slide Number Placeholder 3"/>
          <p:cNvSpPr>
            <a:spLocks noGrp="1"/>
          </p:cNvSpPr>
          <p:nvPr>
            <p:ph type="sldNum" sz="quarter" idx="5"/>
          </p:nvPr>
        </p:nvSpPr>
        <p:spPr/>
        <p:txBody>
          <a:bodyPr/>
          <a:lstStyle/>
          <a:p>
            <a:fld id="{47CD6507-EE51-41FF-9858-ABA7C37F6AEE}" type="slidenum">
              <a:rPr lang="en-US" smtClean="0"/>
              <a:t>2</a:t>
            </a:fld>
            <a:endParaRPr lang="en-US"/>
          </a:p>
        </p:txBody>
      </p:sp>
    </p:spTree>
    <p:extLst>
      <p:ext uri="{BB962C8B-B14F-4D97-AF65-F5344CB8AC3E}">
        <p14:creationId xmlns:p14="http://schemas.microsoft.com/office/powerpoint/2010/main" val="1067179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D0D0D"/>
                </a:solidFill>
                <a:effectLst/>
                <a:latin typeface="-apple-system-body"/>
              </a:rPr>
              <a:t>Year 1 is an exciting transition from Reception into more formal learning.</a:t>
            </a:r>
          </a:p>
          <a:p>
            <a:pPr algn="l"/>
            <a:r>
              <a:rPr lang="en-US" b="0" i="0" dirty="0">
                <a:solidFill>
                  <a:srgbClr val="0D0D0D"/>
                </a:solidFill>
                <a:effectLst/>
                <a:latin typeface="-apple-system-body"/>
              </a:rPr>
              <a:t>Children will continue to learn through:</a:t>
            </a:r>
          </a:p>
          <a:p>
            <a:pPr algn="l">
              <a:buFont typeface="Arial" panose="020B0604020202020204" pitchFamily="34" charset="0"/>
              <a:buChar char="•"/>
            </a:pPr>
            <a:r>
              <a:rPr lang="en-US" b="0" i="0" dirty="0">
                <a:solidFill>
                  <a:srgbClr val="0D0D0D"/>
                </a:solidFill>
                <a:effectLst/>
                <a:latin typeface="-apple-system-body"/>
              </a:rPr>
              <a:t>Practical activities</a:t>
            </a:r>
          </a:p>
          <a:p>
            <a:pPr algn="l">
              <a:buFont typeface="Arial" panose="020B0604020202020204" pitchFamily="34" charset="0"/>
              <a:buChar char="•"/>
            </a:pPr>
            <a:r>
              <a:rPr lang="en-US" b="0" i="0" dirty="0">
                <a:solidFill>
                  <a:srgbClr val="0D0D0D"/>
                </a:solidFill>
                <a:effectLst/>
                <a:latin typeface="-apple-system-body"/>
              </a:rPr>
              <a:t>Talk and discussion</a:t>
            </a:r>
          </a:p>
          <a:p>
            <a:pPr algn="l">
              <a:buFont typeface="Arial" panose="020B0604020202020204" pitchFamily="34" charset="0"/>
              <a:buChar char="•"/>
            </a:pPr>
            <a:r>
              <a:rPr lang="en-US" b="0" i="0" dirty="0">
                <a:solidFill>
                  <a:srgbClr val="0D0D0D"/>
                </a:solidFill>
                <a:effectLst/>
                <a:latin typeface="-apple-system-body"/>
              </a:rPr>
              <a:t>Exploration and investigation</a:t>
            </a:r>
          </a:p>
          <a:p>
            <a:pPr algn="l">
              <a:buFont typeface="Arial" panose="020B0604020202020204" pitchFamily="34" charset="0"/>
              <a:buChar char="•"/>
            </a:pPr>
            <a:r>
              <a:rPr lang="en-US" b="0" i="0" dirty="0">
                <a:solidFill>
                  <a:srgbClr val="0D0D0D"/>
                </a:solidFill>
                <a:effectLst/>
                <a:latin typeface="-apple-system-body"/>
              </a:rPr>
              <a:t>Stories and books</a:t>
            </a:r>
          </a:p>
          <a:p>
            <a:pPr algn="l">
              <a:buFont typeface="Arial" panose="020B0604020202020204" pitchFamily="34" charset="0"/>
              <a:buChar char="•"/>
            </a:pPr>
            <a:r>
              <a:rPr lang="en-US" b="0" i="0" dirty="0">
                <a:solidFill>
                  <a:srgbClr val="0D0D0D"/>
                </a:solidFill>
                <a:effectLst/>
                <a:latin typeface="-apple-system-body"/>
              </a:rPr>
              <a:t>Games and collaborative learning</a:t>
            </a:r>
          </a:p>
          <a:p>
            <a:pPr algn="l">
              <a:buFont typeface="Arial" panose="020B0604020202020204" pitchFamily="34" charset="0"/>
              <a:buChar char="•"/>
            </a:pPr>
            <a:r>
              <a:rPr lang="en-US" b="0" i="0" dirty="0">
                <a:solidFill>
                  <a:srgbClr val="0D0D0D"/>
                </a:solidFill>
                <a:effectLst/>
                <a:latin typeface="-apple-system-body"/>
              </a:rPr>
              <a:t>Independent tasks</a:t>
            </a:r>
          </a:p>
          <a:p>
            <a:pPr algn="l"/>
            <a:r>
              <a:rPr lang="en-US" b="0" i="0" dirty="0">
                <a:solidFill>
                  <a:srgbClr val="0D0D0D"/>
                </a:solidFill>
                <a:effectLst/>
                <a:latin typeface="-apple-system-body"/>
              </a:rPr>
              <a:t>We will gradually encourage children to:</a:t>
            </a:r>
          </a:p>
          <a:p>
            <a:pPr algn="l">
              <a:buFont typeface="Arial" panose="020B0604020202020204" pitchFamily="34" charset="0"/>
              <a:buChar char="•"/>
            </a:pPr>
            <a:r>
              <a:rPr lang="en-US" b="0" i="0" dirty="0">
                <a:solidFill>
                  <a:srgbClr val="0D0D0D"/>
                </a:solidFill>
                <a:effectLst/>
                <a:latin typeface="-apple-system-body"/>
              </a:rPr>
              <a:t>Listen for longer</a:t>
            </a:r>
          </a:p>
          <a:p>
            <a:pPr algn="l">
              <a:buFont typeface="Arial" panose="020B0604020202020204" pitchFamily="34" charset="0"/>
              <a:buChar char="•"/>
            </a:pPr>
            <a:r>
              <a:rPr lang="en-US" b="0" i="0" dirty="0">
                <a:solidFill>
                  <a:srgbClr val="0D0D0D"/>
                </a:solidFill>
                <a:effectLst/>
                <a:latin typeface="-apple-system-body"/>
              </a:rPr>
              <a:t>Follow instructions</a:t>
            </a:r>
          </a:p>
          <a:p>
            <a:pPr algn="l">
              <a:buFont typeface="Arial" panose="020B0604020202020204" pitchFamily="34" charset="0"/>
              <a:buChar char="•"/>
            </a:pPr>
            <a:r>
              <a:rPr lang="en-US" b="0" i="0" dirty="0">
                <a:solidFill>
                  <a:srgbClr val="0D0D0D"/>
                </a:solidFill>
                <a:effectLst/>
                <a:latin typeface="-apple-system-body"/>
              </a:rPr>
              <a:t>Complete tasks independently</a:t>
            </a:r>
          </a:p>
          <a:p>
            <a:pPr algn="l">
              <a:buFont typeface="Arial" panose="020B0604020202020204" pitchFamily="34" charset="0"/>
              <a:buChar char="•"/>
            </a:pPr>
            <a:r>
              <a:rPr lang="en-US" b="0" i="0" dirty="0" err="1">
                <a:solidFill>
                  <a:srgbClr val="0D0D0D"/>
                </a:solidFill>
                <a:effectLst/>
                <a:latin typeface="-apple-system-body"/>
              </a:rPr>
              <a:t>Organise</a:t>
            </a:r>
            <a:r>
              <a:rPr lang="en-US" b="0" i="0" dirty="0">
                <a:solidFill>
                  <a:srgbClr val="0D0D0D"/>
                </a:solidFill>
                <a:effectLst/>
                <a:latin typeface="-apple-system-body"/>
              </a:rPr>
              <a:t> their belongings</a:t>
            </a:r>
          </a:p>
          <a:p>
            <a:pPr algn="l">
              <a:buFont typeface="Arial" panose="020B0604020202020204" pitchFamily="34" charset="0"/>
              <a:buChar char="•"/>
            </a:pPr>
            <a:r>
              <a:rPr lang="en-US" b="0" i="0" dirty="0">
                <a:solidFill>
                  <a:srgbClr val="0D0D0D"/>
                </a:solidFill>
                <a:effectLst/>
                <a:latin typeface="-apple-system-body"/>
              </a:rPr>
              <a:t>Take responsibility for their learning</a:t>
            </a:r>
          </a:p>
          <a:p>
            <a:endParaRPr lang="en-US" dirty="0"/>
          </a:p>
        </p:txBody>
      </p:sp>
      <p:sp>
        <p:nvSpPr>
          <p:cNvPr id="4" name="Slide Number Placeholder 3"/>
          <p:cNvSpPr>
            <a:spLocks noGrp="1"/>
          </p:cNvSpPr>
          <p:nvPr>
            <p:ph type="sldNum" sz="quarter" idx="5"/>
          </p:nvPr>
        </p:nvSpPr>
        <p:spPr/>
        <p:txBody>
          <a:bodyPr/>
          <a:lstStyle/>
          <a:p>
            <a:fld id="{47CD6507-EE51-41FF-9858-ABA7C37F6AEE}" type="slidenum">
              <a:rPr lang="en-US" smtClean="0"/>
              <a:t>3</a:t>
            </a:fld>
            <a:endParaRPr lang="en-US"/>
          </a:p>
        </p:txBody>
      </p:sp>
    </p:spTree>
    <p:extLst>
      <p:ext uri="{BB962C8B-B14F-4D97-AF65-F5344CB8AC3E}">
        <p14:creationId xmlns:p14="http://schemas.microsoft.com/office/powerpoint/2010/main" val="2186242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will we learn</a:t>
            </a:r>
          </a:p>
        </p:txBody>
      </p:sp>
      <p:sp>
        <p:nvSpPr>
          <p:cNvPr id="4" name="Slide Number Placeholder 3"/>
          <p:cNvSpPr>
            <a:spLocks noGrp="1"/>
          </p:cNvSpPr>
          <p:nvPr>
            <p:ph type="sldNum" sz="quarter" idx="5"/>
          </p:nvPr>
        </p:nvSpPr>
        <p:spPr/>
        <p:txBody>
          <a:bodyPr/>
          <a:lstStyle/>
          <a:p>
            <a:fld id="{47CD6507-EE51-41FF-9858-ABA7C37F6AEE}" type="slidenum">
              <a:rPr lang="en-US" smtClean="0"/>
              <a:t>4</a:t>
            </a:fld>
            <a:endParaRPr lang="en-US"/>
          </a:p>
        </p:txBody>
      </p:sp>
    </p:spTree>
    <p:extLst>
      <p:ext uri="{BB962C8B-B14F-4D97-AF65-F5344CB8AC3E}">
        <p14:creationId xmlns:p14="http://schemas.microsoft.com/office/powerpoint/2010/main" val="3774954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0D0D0D"/>
                </a:solidFill>
                <a:effectLst/>
                <a:latin typeface="-apple-system-body"/>
              </a:rPr>
              <a:t>Read regularly</a:t>
            </a:r>
            <a:br>
              <a:rPr lang="en-US" b="0" i="0" dirty="0">
                <a:solidFill>
                  <a:srgbClr val="0D0D0D"/>
                </a:solidFill>
                <a:effectLst/>
                <a:latin typeface="-apple-system-body"/>
              </a:rPr>
            </a:br>
            <a:r>
              <a:rPr lang="en-US" b="0" i="0" dirty="0">
                <a:solidFill>
                  <a:srgbClr val="0D0D0D"/>
                </a:solidFill>
                <a:effectLst/>
                <a:latin typeface="-apple-system-body"/>
              </a:rPr>
              <a:t>Reading with your child every day, even for a short time, helps develop their vocabulary, comprehension, confidence and love of books. Please talk about the story, ask questions and encourage your child to share their ideas.</a:t>
            </a:r>
          </a:p>
          <a:p>
            <a:pPr algn="l"/>
            <a:r>
              <a:rPr lang="en-US" b="1" i="0" dirty="0">
                <a:solidFill>
                  <a:srgbClr val="0D0D0D"/>
                </a:solidFill>
                <a:effectLst/>
                <a:latin typeface="-apple-system-body"/>
              </a:rPr>
              <a:t>🗓️ Support good attendance and punctuality</a:t>
            </a:r>
            <a:br>
              <a:rPr lang="en-US" b="0" i="0" dirty="0">
                <a:solidFill>
                  <a:srgbClr val="0D0D0D"/>
                </a:solidFill>
                <a:effectLst/>
                <a:latin typeface="-apple-system-body"/>
              </a:rPr>
            </a:br>
            <a:r>
              <a:rPr lang="en-US" b="0" i="0" dirty="0">
                <a:solidFill>
                  <a:srgbClr val="0D0D0D"/>
                </a:solidFill>
                <a:effectLst/>
                <a:latin typeface="-apple-system-body"/>
              </a:rPr>
              <a:t>Coming to school regularly and arriving on time helps children settle into their routines, build friendships and avoid missing important learning. Every school day matters, and being in school consistently gives children the best opportunity to make progress.</a:t>
            </a:r>
          </a:p>
          <a:p>
            <a:pPr algn="l"/>
            <a:r>
              <a:rPr lang="en-US" b="1" i="0" dirty="0">
                <a:solidFill>
                  <a:srgbClr val="0D0D0D"/>
                </a:solidFill>
                <a:effectLst/>
                <a:latin typeface="-apple-system-body"/>
              </a:rPr>
              <a:t>💬 Communicate with us</a:t>
            </a:r>
            <a:br>
              <a:rPr lang="en-US" b="0" i="0" dirty="0">
                <a:solidFill>
                  <a:srgbClr val="0D0D0D"/>
                </a:solidFill>
                <a:effectLst/>
                <a:latin typeface="-apple-system-body"/>
              </a:rPr>
            </a:br>
            <a:r>
              <a:rPr lang="en-US" b="0" i="0" dirty="0">
                <a:solidFill>
                  <a:srgbClr val="0D0D0D"/>
                </a:solidFill>
                <a:effectLst/>
                <a:latin typeface="-apple-system-body"/>
              </a:rPr>
              <a:t>Please talk to us if you have any concerns, worries or changes at home that may affect your child. We are here to listen and support you. When home and school communicate openly, we can respond to your child’s needs more effectively.</a:t>
            </a:r>
          </a:p>
          <a:p>
            <a:endParaRPr lang="en-US" dirty="0"/>
          </a:p>
        </p:txBody>
      </p:sp>
      <p:sp>
        <p:nvSpPr>
          <p:cNvPr id="4" name="Slide Number Placeholder 3"/>
          <p:cNvSpPr>
            <a:spLocks noGrp="1"/>
          </p:cNvSpPr>
          <p:nvPr>
            <p:ph type="sldNum" sz="quarter" idx="5"/>
          </p:nvPr>
        </p:nvSpPr>
        <p:spPr/>
        <p:txBody>
          <a:bodyPr/>
          <a:lstStyle/>
          <a:p>
            <a:fld id="{47CD6507-EE51-41FF-9858-ABA7C37F6AEE}" type="slidenum">
              <a:rPr lang="en-US" smtClean="0"/>
              <a:t>5</a:t>
            </a:fld>
            <a:endParaRPr lang="en-US"/>
          </a:p>
        </p:txBody>
      </p:sp>
    </p:spTree>
    <p:extLst>
      <p:ext uri="{BB962C8B-B14F-4D97-AF65-F5344CB8AC3E}">
        <p14:creationId xmlns:p14="http://schemas.microsoft.com/office/powerpoint/2010/main" val="4029526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a book once a week aim is to become fluent and confident and build stamina with their reading so the first day they might need to sound out and blend the word, by the end of the week aim is to be reading the book fluently – if you feel they are fluent then talk about the story ask questions find information this is will help with their comprehension and inference skills </a:t>
            </a:r>
          </a:p>
          <a:p>
            <a:endParaRPr lang="en-US" dirty="0"/>
          </a:p>
          <a:p>
            <a:r>
              <a:rPr lang="en-US" dirty="0"/>
              <a:t>Please not wont get a book </a:t>
            </a:r>
            <a:r>
              <a:rPr lang="en-US" dirty="0" err="1"/>
              <a:t>unitll</a:t>
            </a:r>
            <a:r>
              <a:rPr lang="en-US" dirty="0"/>
              <a:t> about week 3 as there is recap and retrieval and providing time for them to settle into year 1</a:t>
            </a:r>
          </a:p>
          <a:p>
            <a:endParaRPr lang="en-US" dirty="0"/>
          </a:p>
          <a:p>
            <a:r>
              <a:rPr lang="en-US" dirty="0"/>
              <a:t>Also sending some spellings home to practice </a:t>
            </a:r>
          </a:p>
          <a:p>
            <a:endParaRPr lang="en-US" dirty="0"/>
          </a:p>
          <a:p>
            <a:r>
              <a:rPr lang="en-US" b="0" u="none" strike="noStrike" dirty="0">
                <a:effectLst/>
                <a:latin typeface="Google Sans"/>
              </a:rPr>
              <a:t>The "Four-Read" Strategy for Mastery</a:t>
            </a:r>
          </a:p>
          <a:p>
            <a:r>
              <a:rPr lang="en-US" b="0" u="none" strike="noStrike" dirty="0">
                <a:effectLst/>
                <a:latin typeface="Google Sans"/>
              </a:rPr>
              <a:t>Rather than rushing through multiple books, the ELS program expects children to practice reading the </a:t>
            </a:r>
            <a:r>
              <a:rPr lang="en-US" b="1" u="none" strike="noStrike" dirty="0">
                <a:effectLst/>
                <a:latin typeface="Google Sans"/>
              </a:rPr>
              <a:t>same book four times across the week</a:t>
            </a:r>
            <a:r>
              <a:rPr lang="en-US" b="0" u="none" strike="noStrike" dirty="0">
                <a:effectLst/>
                <a:latin typeface="Google Sans"/>
              </a:rPr>
              <a:t>. Each reading focuses on developing a different layer of literacy: [</a:t>
            </a:r>
            <a:r>
              <a:rPr lang="en-US" b="0" u="none" strike="noStrike" dirty="0">
                <a:effectLst/>
                <a:latin typeface="Google Sans"/>
                <a:hlinkClick r:id="rId3"/>
              </a:rPr>
              <a:t>1</a:t>
            </a:r>
            <a:r>
              <a:rPr lang="en-US" b="0" u="none" strike="noStrike" dirty="0">
                <a:effectLst/>
                <a:latin typeface="Google Sans"/>
              </a:rPr>
              <a:t>, </a:t>
            </a:r>
            <a:r>
              <a:rPr lang="en-US" b="0" u="none" strike="noStrike" dirty="0">
                <a:effectLst/>
                <a:latin typeface="Google Sans"/>
                <a:hlinkClick r:id="rId4"/>
              </a:rPr>
              <a:t>2</a:t>
            </a:r>
            <a:r>
              <a:rPr lang="en-US" b="0" u="none" strike="noStrike" dirty="0">
                <a:effectLst/>
                <a:latin typeface="Google Sans"/>
              </a:rPr>
              <a:t>]</a:t>
            </a:r>
          </a:p>
          <a:p>
            <a:r>
              <a:rPr lang="en-US" b="1" u="none" strike="noStrike" dirty="0">
                <a:effectLst/>
                <a:latin typeface="Google Sans"/>
              </a:rPr>
              <a:t>Read 1: Decode:</a:t>
            </a:r>
            <a:r>
              <a:rPr lang="en-US" b="0" u="none" strike="noStrike" dirty="0">
                <a:effectLst/>
                <a:latin typeface="Google Sans"/>
              </a:rPr>
              <a:t> The child focuses on sounding out individual letters and blending them together to read the words.</a:t>
            </a:r>
          </a:p>
          <a:p>
            <a:r>
              <a:rPr lang="en-US" b="1" u="none" strike="noStrike" dirty="0">
                <a:effectLst/>
                <a:latin typeface="Google Sans"/>
              </a:rPr>
              <a:t>Read 2: Fluency:</a:t>
            </a:r>
            <a:r>
              <a:rPr lang="en-US" b="0" u="none" strike="noStrike" dirty="0">
                <a:effectLst/>
                <a:latin typeface="Google Sans"/>
              </a:rPr>
              <a:t> The child re-reads the text with more automatic word recognition and fewer pauses for decoding.</a:t>
            </a:r>
          </a:p>
          <a:p>
            <a:r>
              <a:rPr lang="en-US" b="1" u="none" strike="noStrike" dirty="0">
                <a:effectLst/>
                <a:latin typeface="Google Sans"/>
              </a:rPr>
              <a:t>Read 3: Expression:</a:t>
            </a:r>
            <a:r>
              <a:rPr lang="en-US" b="0" u="none" strike="noStrike" dirty="0">
                <a:effectLst/>
                <a:latin typeface="Google Sans"/>
              </a:rPr>
              <a:t> The child practices using intonation, tone, and expression to bring the story or text to life.</a:t>
            </a:r>
          </a:p>
          <a:p>
            <a:r>
              <a:rPr lang="en-US" b="1" u="none" strike="noStrike" dirty="0">
                <a:effectLst/>
                <a:latin typeface="Google Sans"/>
              </a:rPr>
              <a:t>Read 4: Comprehension:</a:t>
            </a:r>
            <a:r>
              <a:rPr lang="en-US" b="0" u="none" strike="noStrike" dirty="0">
                <a:effectLst/>
                <a:latin typeface="Google Sans"/>
              </a:rPr>
              <a:t> Because the child no longer has to struggle with decoding or speed, they can focus entirely on understanding and talking about the meaning of the book. [</a:t>
            </a:r>
            <a:r>
              <a:rPr lang="en-US" b="0" u="none" strike="noStrike" dirty="0">
                <a:effectLst/>
                <a:latin typeface="Google Sans"/>
                <a:hlinkClick r:id="rId5"/>
              </a:rPr>
              <a:t>1</a:t>
            </a:r>
            <a:r>
              <a:rPr lang="en-US" b="0" u="none" strike="noStrike" dirty="0">
                <a:effectLst/>
                <a:latin typeface="Google Sans"/>
              </a:rPr>
              <a:t>, </a:t>
            </a:r>
            <a:r>
              <a:rPr lang="en-US" b="0" u="none" strike="noStrike" dirty="0">
                <a:effectLst/>
                <a:latin typeface="Google Sans"/>
                <a:hlinkClick r:id="rId4"/>
              </a:rPr>
              <a:t>2</a:t>
            </a:r>
            <a:r>
              <a:rPr lang="en-US" b="0" u="none" strike="noStrike" dirty="0">
                <a:effectLst/>
                <a:latin typeface="Google Sans"/>
              </a:rPr>
              <a:t>]</a:t>
            </a:r>
          </a:p>
          <a:p>
            <a:r>
              <a:rPr lang="en-US" b="0" u="none" strike="noStrike" dirty="0">
                <a:effectLst/>
                <a:latin typeface="Google Sans"/>
              </a:rPr>
              <a:t>By keeping the book for a full week, children shift from basic mechanical decoding to genuinely confident, expressive reading. [</a:t>
            </a:r>
            <a:r>
              <a:rPr lang="en-US" b="0" u="none" strike="noStrike" dirty="0">
                <a:effectLst/>
                <a:latin typeface="Google Sans"/>
                <a:hlinkClick r:id="rId6"/>
              </a:rPr>
              <a:t>1</a:t>
            </a:r>
            <a:r>
              <a:rPr lang="en-US" b="0" u="none" strike="noStrike" dirty="0">
                <a:effectLst/>
                <a:latin typeface="Google Sans"/>
              </a:rPr>
              <a:t>]</a:t>
            </a:r>
          </a:p>
          <a:p>
            <a:r>
              <a:rPr lang="en-US" b="0" u="none" strike="noStrike" dirty="0" err="1">
                <a:effectLst/>
                <a:latin typeface="Google Sans"/>
              </a:rPr>
              <a:t>Ofsted</a:t>
            </a:r>
            <a:r>
              <a:rPr lang="en-US" b="0" u="none" strike="noStrike" dirty="0">
                <a:effectLst/>
                <a:latin typeface="Google Sans"/>
              </a:rPr>
              <a:t> treats reading as the absolute "gateway to learning" and a non-negotiable foundational skill required to access the rest of the curriculum. [</a:t>
            </a:r>
            <a:r>
              <a:rPr lang="en-US" b="0" u="none" strike="noStrike" dirty="0">
                <a:effectLst/>
                <a:latin typeface="Google Sans"/>
                <a:hlinkClick r:id="rId7"/>
              </a:rPr>
              <a:t>1</a:t>
            </a:r>
            <a:r>
              <a:rPr lang="en-US" b="0" u="none" strike="noStrike" dirty="0">
                <a:effectLst/>
                <a:latin typeface="Google Sans"/>
              </a:rPr>
              <a:t>, </a:t>
            </a:r>
            <a:r>
              <a:rPr lang="en-US" b="0" u="none" strike="noStrike" dirty="0">
                <a:effectLst/>
                <a:latin typeface="Google Sans"/>
                <a:hlinkClick r:id="rId8"/>
              </a:rPr>
              <a:t>2</a:t>
            </a:r>
            <a:r>
              <a:rPr lang="en-US" b="0" u="none" strike="noStrike" dirty="0">
                <a:effectLst/>
                <a:latin typeface="Google Sans"/>
              </a:rPr>
              <a:t>]</a:t>
            </a:r>
          </a:p>
          <a:p>
            <a:r>
              <a:rPr lang="en-US" b="0" u="none" strike="noStrike" dirty="0">
                <a:effectLst/>
                <a:latin typeface="Google Sans"/>
              </a:rPr>
              <a:t>Core Principles</a:t>
            </a:r>
          </a:p>
          <a:p>
            <a:r>
              <a:rPr lang="en-US" b="1" u="none" strike="noStrike" dirty="0">
                <a:effectLst/>
                <a:latin typeface="Google Sans"/>
              </a:rPr>
              <a:t>Reading is fundamental:</a:t>
            </a:r>
            <a:r>
              <a:rPr lang="en-US" b="0" u="none" strike="noStrike" dirty="0">
                <a:effectLst/>
                <a:latin typeface="Google Sans"/>
              </a:rPr>
              <a:t> Pupils who cannot read well quickly fall behind in all other subjects. [</a:t>
            </a:r>
            <a:r>
              <a:rPr lang="en-US" b="0" u="none" strike="noStrike" dirty="0">
                <a:effectLst/>
                <a:latin typeface="Google Sans"/>
                <a:hlinkClick r:id="rId7"/>
              </a:rPr>
              <a:t>1</a:t>
            </a:r>
            <a:r>
              <a:rPr lang="en-US" b="0" u="none" strike="noStrike" dirty="0">
                <a:effectLst/>
                <a:latin typeface="Google Sans"/>
              </a:rPr>
              <a:t>]</a:t>
            </a:r>
          </a:p>
          <a:p>
            <a:endParaRPr lang="en-US" dirty="0"/>
          </a:p>
        </p:txBody>
      </p:sp>
      <p:sp>
        <p:nvSpPr>
          <p:cNvPr id="4" name="Slide Number Placeholder 3"/>
          <p:cNvSpPr>
            <a:spLocks noGrp="1"/>
          </p:cNvSpPr>
          <p:nvPr>
            <p:ph type="sldNum" sz="quarter" idx="5"/>
          </p:nvPr>
        </p:nvSpPr>
        <p:spPr/>
        <p:txBody>
          <a:bodyPr/>
          <a:lstStyle/>
          <a:p>
            <a:fld id="{47CD6507-EE51-41FF-9858-ABA7C37F6AEE}" type="slidenum">
              <a:rPr lang="en-US" smtClean="0"/>
              <a:t>6</a:t>
            </a:fld>
            <a:endParaRPr lang="en-US"/>
          </a:p>
        </p:txBody>
      </p:sp>
    </p:spTree>
    <p:extLst>
      <p:ext uri="{BB962C8B-B14F-4D97-AF65-F5344CB8AC3E}">
        <p14:creationId xmlns:p14="http://schemas.microsoft.com/office/powerpoint/2010/main" val="138025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Working memory is your brain's temporary scratchpad that holds 3 to 7 pieces of information for about </a:t>
            </a:r>
            <a:r>
              <a:rPr lang="en-US" b="1" u="none" strike="noStrike" dirty="0">
                <a:effectLst/>
                <a:latin typeface="Google Sans"/>
              </a:rPr>
              <a:t>20 seconds</a:t>
            </a:r>
            <a:r>
              <a:rPr lang="en-US" b="0" u="none" strike="noStrike" dirty="0">
                <a:effectLst/>
                <a:latin typeface="Google Sans"/>
              </a:rPr>
              <a:t> before you either encode it into long-term memory or lose it.</a:t>
            </a:r>
          </a:p>
          <a:p>
            <a:r>
              <a:rPr lang="en-US" b="0" u="none" strike="noStrike" dirty="0">
                <a:effectLst/>
                <a:latin typeface="Google Sans"/>
              </a:rPr>
              <a:t>What is Working Memory?</a:t>
            </a:r>
          </a:p>
          <a:p>
            <a:r>
              <a:rPr lang="en-US" b="0" u="none" strike="noStrike" dirty="0">
                <a:effectLst/>
                <a:latin typeface="Google Sans"/>
              </a:rPr>
              <a:t>Working memory is the active mental workspace you use to think, reason, and make decisions. It lets you manipulate information right in front of you, like solving a math problem in your head or remembering a phone number just long enough to type it.</a:t>
            </a:r>
          </a:p>
          <a:p>
            <a:r>
              <a:rPr lang="en-US" b="0" u="none" strike="noStrike" dirty="0">
                <a:effectLst/>
                <a:latin typeface="Google Sans"/>
              </a:rPr>
              <a:t>How Much Information is Stored? (Capacity)</a:t>
            </a:r>
          </a:p>
          <a:p>
            <a:r>
              <a:rPr lang="en-US" b="1" u="none" strike="noStrike" dirty="0">
                <a:effectLst/>
                <a:latin typeface="Google Sans"/>
              </a:rPr>
              <a:t>The limit:</a:t>
            </a:r>
            <a:r>
              <a:rPr lang="en-US" b="0" u="none" strike="noStrike" dirty="0">
                <a:effectLst/>
                <a:latin typeface="Google Sans"/>
              </a:rPr>
              <a:t> Your working memory holds about </a:t>
            </a:r>
            <a:r>
              <a:rPr lang="en-US" b="1" u="none" strike="noStrike" dirty="0">
                <a:effectLst/>
                <a:latin typeface="Google Sans"/>
              </a:rPr>
              <a:t>3 to 7 items</a:t>
            </a:r>
            <a:r>
              <a:rPr lang="en-US" b="0" u="none" strike="noStrike" dirty="0">
                <a:effectLst/>
                <a:latin typeface="Google Sans"/>
              </a:rPr>
              <a:t> at one time.</a:t>
            </a:r>
          </a:p>
          <a:p>
            <a:r>
              <a:rPr lang="en-US" b="0" u="none" strike="noStrike" dirty="0">
                <a:effectLst/>
                <a:latin typeface="Google Sans"/>
              </a:rPr>
              <a:t>The Walk-Thru: From Working to Long-Term Memory</a:t>
            </a:r>
          </a:p>
          <a:p>
            <a:r>
              <a:rPr lang="en-US" b="1" u="none" strike="noStrike" dirty="0">
                <a:effectLst/>
                <a:latin typeface="Google Sans"/>
              </a:rPr>
              <a:t>The Input (Attention):</a:t>
            </a:r>
            <a:br>
              <a:rPr lang="en-US" b="0" u="none" strike="noStrike" dirty="0">
                <a:effectLst/>
                <a:latin typeface="Google Sans"/>
              </a:rPr>
            </a:br>
            <a:r>
              <a:rPr lang="en-US" b="0" u="none" strike="noStrike" dirty="0">
                <a:effectLst/>
                <a:latin typeface="Google Sans"/>
              </a:rPr>
              <a:t>You see or hear a new piece of information. You must pay attention to it, or it bypasses working memory entirely and is lost immediately.</a:t>
            </a:r>
          </a:p>
          <a:p>
            <a:r>
              <a:rPr lang="en-US" b="1" u="none" strike="noStrike" dirty="0">
                <a:effectLst/>
                <a:latin typeface="Google Sans"/>
              </a:rPr>
              <a:t>The Holding Zone (Working Memory):</a:t>
            </a:r>
            <a:br>
              <a:rPr lang="en-US" b="0" u="none" strike="noStrike" dirty="0">
                <a:effectLst/>
                <a:latin typeface="Google Sans"/>
              </a:rPr>
            </a:br>
            <a:r>
              <a:rPr lang="en-US" b="0" u="none" strike="noStrike" dirty="0">
                <a:effectLst/>
                <a:latin typeface="Google Sans"/>
              </a:rPr>
              <a:t>The information enters your temporary workspace. It sits there for up to 20 seconds, limited to that 3-to-7 item cap.</a:t>
            </a:r>
          </a:p>
          <a:p>
            <a:r>
              <a:rPr lang="en-US" b="1" u="none" strike="noStrike" dirty="0">
                <a:effectLst/>
                <a:latin typeface="Google Sans"/>
              </a:rPr>
              <a:t>The Processing (Rehearsal and Encoding):</a:t>
            </a:r>
            <a:br>
              <a:rPr lang="en-US" b="0" u="none" strike="noStrike" dirty="0">
                <a:effectLst/>
                <a:latin typeface="Google Sans"/>
              </a:rPr>
            </a:br>
            <a:r>
              <a:rPr lang="en-US" b="0" u="none" strike="noStrike" dirty="0">
                <a:effectLst/>
                <a:latin typeface="Google Sans"/>
              </a:rPr>
              <a:t>To save the information, you actively repeat it (maintenance rehearsal) or connect it to things you already know (elaborative rehearsal).</a:t>
            </a:r>
          </a:p>
          <a:p>
            <a:r>
              <a:rPr lang="en-US" b="1" u="none" strike="noStrike" dirty="0">
                <a:effectLst/>
                <a:latin typeface="Google Sans"/>
              </a:rPr>
              <a:t>The Transfer (Long-Term Memory):</a:t>
            </a:r>
            <a:br>
              <a:rPr lang="en-US" b="0" u="none" strike="noStrike" dirty="0">
                <a:effectLst/>
                <a:latin typeface="Google Sans"/>
              </a:rPr>
            </a:br>
            <a:r>
              <a:rPr lang="en-US" b="0" u="none" strike="noStrike" dirty="0">
                <a:effectLst/>
                <a:latin typeface="Google Sans"/>
              </a:rPr>
              <a:t>Because of this processing, your brain physically alters neural connections. The data moves from a temporary spark into permanent </a:t>
            </a:r>
            <a:r>
              <a:rPr lang="en-US" b="1" u="none" strike="noStrike" dirty="0">
                <a:effectLst/>
                <a:latin typeface="Google Sans"/>
              </a:rPr>
              <a:t>long-term memory</a:t>
            </a:r>
            <a:r>
              <a:rPr lang="en-US" b="0" u="none" strike="noStrike" dirty="0">
                <a:effectLst/>
                <a:latin typeface="Google Sans"/>
              </a:rPr>
              <a:t> storage, where it can sit for years.</a:t>
            </a:r>
          </a:p>
          <a:p>
            <a:endParaRPr lang="en-US" dirty="0"/>
          </a:p>
        </p:txBody>
      </p:sp>
      <p:sp>
        <p:nvSpPr>
          <p:cNvPr id="4" name="Slide Number Placeholder 3"/>
          <p:cNvSpPr>
            <a:spLocks noGrp="1"/>
          </p:cNvSpPr>
          <p:nvPr>
            <p:ph type="sldNum" sz="quarter" idx="5"/>
          </p:nvPr>
        </p:nvSpPr>
        <p:spPr/>
        <p:txBody>
          <a:bodyPr/>
          <a:lstStyle/>
          <a:p>
            <a:fld id="{47CD6507-EE51-41FF-9858-ABA7C37F6AEE}" type="slidenum">
              <a:rPr lang="en-US" smtClean="0"/>
              <a:t>7</a:t>
            </a:fld>
            <a:endParaRPr lang="en-US"/>
          </a:p>
        </p:txBody>
      </p:sp>
    </p:spTree>
    <p:extLst>
      <p:ext uri="{BB962C8B-B14F-4D97-AF65-F5344CB8AC3E}">
        <p14:creationId xmlns:p14="http://schemas.microsoft.com/office/powerpoint/2010/main" val="60314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Communicate let me know if feeling unwell – keep an eye – make a decision </a:t>
            </a:r>
          </a:p>
        </p:txBody>
      </p:sp>
      <p:sp>
        <p:nvSpPr>
          <p:cNvPr id="4" name="Slide Number Placeholder 3"/>
          <p:cNvSpPr>
            <a:spLocks noGrp="1"/>
          </p:cNvSpPr>
          <p:nvPr>
            <p:ph type="sldNum" sz="quarter" idx="5"/>
          </p:nvPr>
        </p:nvSpPr>
        <p:spPr/>
        <p:txBody>
          <a:bodyPr/>
          <a:lstStyle/>
          <a:p>
            <a:fld id="{47CD6507-EE51-41FF-9858-ABA7C37F6AEE}" type="slidenum">
              <a:rPr lang="en-US" smtClean="0"/>
              <a:t>8</a:t>
            </a:fld>
            <a:endParaRPr lang="en-US"/>
          </a:p>
        </p:txBody>
      </p:sp>
    </p:spTree>
    <p:extLst>
      <p:ext uri="{BB962C8B-B14F-4D97-AF65-F5344CB8AC3E}">
        <p14:creationId xmlns:p14="http://schemas.microsoft.com/office/powerpoint/2010/main" val="691100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CD6507-EE51-41FF-9858-ABA7C37F6AEE}" type="slidenum">
              <a:rPr lang="en-US" smtClean="0"/>
              <a:t>9</a:t>
            </a:fld>
            <a:endParaRPr lang="en-US"/>
          </a:p>
        </p:txBody>
      </p:sp>
    </p:spTree>
    <p:extLst>
      <p:ext uri="{BB962C8B-B14F-4D97-AF65-F5344CB8AC3E}">
        <p14:creationId xmlns:p14="http://schemas.microsoft.com/office/powerpoint/2010/main" val="1969886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47244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2021247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3100442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BAC2CCD-D26C-984E-9DEC-83E57823E33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231682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BAC2CCD-D26C-984E-9DEC-83E57823E332}"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809600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BAC2CCD-D26C-984E-9DEC-83E57823E332}"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451101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AC2CCD-D26C-984E-9DEC-83E57823E332}"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698630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BAC2CCD-D26C-984E-9DEC-83E57823E33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3200972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BAC2CCD-D26C-984E-9DEC-83E57823E33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849815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3482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11093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21491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5419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4183734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162672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BAC2CCD-D26C-984E-9DEC-83E57823E33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3B69AF-9DC8-2F4E-9FC4-D654A903D414}" type="slidenum">
              <a:rPr lang="en-GB" smtClean="0"/>
              <a:t>‹#›</a:t>
            </a:fld>
            <a:endParaRPr lang="en-GB"/>
          </a:p>
        </p:txBody>
      </p:sp>
    </p:spTree>
    <p:extLst>
      <p:ext uri="{BB962C8B-B14F-4D97-AF65-F5344CB8AC3E}">
        <p14:creationId xmlns:p14="http://schemas.microsoft.com/office/powerpoint/2010/main" val="11736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AC2CCD-D26C-984E-9DEC-83E57823E332}" type="datetimeFigureOut">
              <a:rPr lang="en-GB" smtClean="0"/>
              <a:t>14/09/2026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03B69AF-9DC8-2F4E-9FC4-D654A903D414}" type="slidenum">
              <a:rPr lang="en-GB" smtClean="0"/>
              <a:t>‹#›</a:t>
            </a:fld>
            <a:endParaRPr lang="en-GB"/>
          </a:p>
        </p:txBody>
      </p:sp>
    </p:spTree>
    <p:extLst>
      <p:ext uri="{BB962C8B-B14F-4D97-AF65-F5344CB8AC3E}">
        <p14:creationId xmlns:p14="http://schemas.microsoft.com/office/powerpoint/2010/main" val="1207226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E0578B-3322-4A8A-A2DC-CE8B7C54963F}"/>
              </a:ext>
            </a:extLst>
          </p:cNvPr>
          <p:cNvSpPr>
            <a:spLocks noGrp="1"/>
          </p:cNvSpPr>
          <p:nvPr>
            <p:ph type="ctrTitle"/>
          </p:nvPr>
        </p:nvSpPr>
        <p:spPr/>
        <p:txBody>
          <a:bodyPr/>
          <a:lstStyle/>
          <a:p>
            <a:pPr algn="ctr"/>
            <a:r>
              <a:rPr lang="en-US" dirty="0"/>
              <a:t>Welcome Everyone!</a:t>
            </a:r>
            <a:br>
              <a:rPr lang="en-US" dirty="0"/>
            </a:br>
            <a:br>
              <a:rPr lang="en-US" dirty="0"/>
            </a:br>
            <a:r>
              <a:rPr lang="en-US" dirty="0"/>
              <a:t>Year 1 Class Meeting 2026</a:t>
            </a:r>
          </a:p>
        </p:txBody>
      </p:sp>
    </p:spTree>
    <p:extLst>
      <p:ext uri="{BB962C8B-B14F-4D97-AF65-F5344CB8AC3E}">
        <p14:creationId xmlns:p14="http://schemas.microsoft.com/office/powerpoint/2010/main" val="3286834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8F32-EB7D-5D02-E376-D4655EA8F4DF}"/>
              </a:ext>
            </a:extLst>
          </p:cNvPr>
          <p:cNvSpPr>
            <a:spLocks noGrp="1"/>
          </p:cNvSpPr>
          <p:nvPr>
            <p:ph type="title"/>
          </p:nvPr>
        </p:nvSpPr>
        <p:spPr/>
        <p:txBody>
          <a:bodyPr>
            <a:normAutofit/>
          </a:bodyPr>
          <a:lstStyle/>
          <a:p>
            <a:r>
              <a:rPr lang="en-GB" sz="4800" dirty="0">
                <a:latin typeface="Calibri" panose="020F0502020204030204" pitchFamily="34" charset="0"/>
                <a:ea typeface="Calibri" panose="020F0502020204030204" pitchFamily="34" charset="0"/>
                <a:cs typeface="Calibri" panose="020F0502020204030204" pitchFamily="34" charset="0"/>
              </a:rPr>
              <a:t>Introduction to Year 1</a:t>
            </a:r>
          </a:p>
        </p:txBody>
      </p:sp>
      <p:sp>
        <p:nvSpPr>
          <p:cNvPr id="3" name="Content Placeholder 2">
            <a:extLst>
              <a:ext uri="{FF2B5EF4-FFF2-40B4-BE49-F238E27FC236}">
                <a16:creationId xmlns:a16="http://schemas.microsoft.com/office/drawing/2014/main" id="{1C366E50-8478-0C9E-8A83-278391017438}"/>
              </a:ext>
            </a:extLst>
          </p:cNvPr>
          <p:cNvSpPr>
            <a:spLocks noGrp="1"/>
          </p:cNvSpPr>
          <p:nvPr>
            <p:ph idx="1"/>
          </p:nvPr>
        </p:nvSpPr>
        <p:spPr>
          <a:xfrm>
            <a:off x="677334" y="1930400"/>
            <a:ext cx="8596668" cy="3880773"/>
          </a:xfrm>
        </p:spPr>
        <p:txBody>
          <a:bodyPr>
            <a:noAutofit/>
          </a:bodyPr>
          <a:lstStyle/>
          <a:p>
            <a:r>
              <a:rPr lang="en-GB" sz="3200" dirty="0">
                <a:latin typeface="Calibri" panose="020F0502020204030204" pitchFamily="34" charset="0"/>
                <a:ea typeface="Calibri" panose="020F0502020204030204" pitchFamily="34" charset="0"/>
                <a:cs typeface="Calibri" panose="020F0502020204030204" pitchFamily="34" charset="0"/>
              </a:rPr>
              <a:t>Mrs Madeley (Monday to Friday) Class Teacher</a:t>
            </a:r>
          </a:p>
          <a:p>
            <a:r>
              <a:rPr lang="en-GB" sz="3200" dirty="0">
                <a:latin typeface="Calibri" panose="020F0502020204030204" pitchFamily="34" charset="0"/>
                <a:ea typeface="Calibri" panose="020F0502020204030204" pitchFamily="34" charset="0"/>
                <a:cs typeface="Calibri" panose="020F0502020204030204" pitchFamily="34" charset="0"/>
              </a:rPr>
              <a:t>Mrs Reeves (Monday to Wednesday) Assistant Teacher</a:t>
            </a:r>
          </a:p>
          <a:p>
            <a:r>
              <a:rPr lang="en-GB" sz="3200" dirty="0">
                <a:latin typeface="Calibri" panose="020F0502020204030204" pitchFamily="34" charset="0"/>
                <a:ea typeface="Calibri" panose="020F0502020204030204" pitchFamily="34" charset="0"/>
                <a:cs typeface="Calibri" panose="020F0502020204030204" pitchFamily="34" charset="0"/>
              </a:rPr>
              <a:t>Miss O’Neill (Thursday and Friday) Assistant Teacher </a:t>
            </a:r>
          </a:p>
        </p:txBody>
      </p:sp>
    </p:spTree>
    <p:extLst>
      <p:ext uri="{BB962C8B-B14F-4D97-AF65-F5344CB8AC3E}">
        <p14:creationId xmlns:p14="http://schemas.microsoft.com/office/powerpoint/2010/main" val="104388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8F32-EB7D-5D02-E376-D4655EA8F4DF}"/>
              </a:ext>
            </a:extLst>
          </p:cNvPr>
          <p:cNvSpPr>
            <a:spLocks noGrp="1"/>
          </p:cNvSpPr>
          <p:nvPr>
            <p:ph type="title"/>
          </p:nvPr>
        </p:nvSpPr>
        <p:spPr/>
        <p:txBody>
          <a:bodyPr>
            <a:normAutofit/>
          </a:bodyPr>
          <a:lstStyle/>
          <a:p>
            <a:r>
              <a:rPr lang="en-GB" sz="4800" dirty="0">
                <a:latin typeface="Calibri" panose="020F0502020204030204" pitchFamily="34" charset="0"/>
                <a:ea typeface="Calibri" panose="020F0502020204030204" pitchFamily="34" charset="0"/>
                <a:cs typeface="Calibri" panose="020F0502020204030204" pitchFamily="34" charset="0"/>
              </a:rPr>
              <a:t>Our vision</a:t>
            </a:r>
          </a:p>
        </p:txBody>
      </p:sp>
      <p:sp>
        <p:nvSpPr>
          <p:cNvPr id="3" name="Content Placeholder 2">
            <a:extLst>
              <a:ext uri="{FF2B5EF4-FFF2-40B4-BE49-F238E27FC236}">
                <a16:creationId xmlns:a16="http://schemas.microsoft.com/office/drawing/2014/main" id="{1C366E50-8478-0C9E-8A83-278391017438}"/>
              </a:ext>
            </a:extLst>
          </p:cNvPr>
          <p:cNvSpPr>
            <a:spLocks noGrp="1"/>
          </p:cNvSpPr>
          <p:nvPr>
            <p:ph idx="1"/>
          </p:nvPr>
        </p:nvSpPr>
        <p:spPr>
          <a:xfrm>
            <a:off x="677334" y="1573048"/>
            <a:ext cx="8596668" cy="3880773"/>
          </a:xfrm>
        </p:spPr>
        <p:txBody>
          <a:bodyPr>
            <a:noAutofit/>
          </a:bodyPr>
          <a:lstStyle/>
          <a:p>
            <a:pPr algn="l"/>
            <a:r>
              <a:rPr lang="en-US" sz="3200" b="1" i="0" dirty="0">
                <a:solidFill>
                  <a:srgbClr val="0D0D0D"/>
                </a:solidFill>
                <a:effectLst/>
                <a:latin typeface="-apple-system-body"/>
              </a:rPr>
              <a:t>We want every child to:</a:t>
            </a:r>
            <a:endParaRPr lang="en-US" sz="3200" b="0" i="0" dirty="0">
              <a:solidFill>
                <a:srgbClr val="0D0D0D"/>
              </a:solidFill>
              <a:effectLst/>
              <a:latin typeface="-apple-system-body"/>
            </a:endParaRPr>
          </a:p>
          <a:p>
            <a:pPr algn="l">
              <a:buFont typeface="Arial" panose="020B0604020202020204" pitchFamily="34" charset="0"/>
              <a:buChar char="•"/>
            </a:pPr>
            <a:r>
              <a:rPr lang="en-US" sz="3200" b="0" i="0" dirty="0">
                <a:solidFill>
                  <a:srgbClr val="0D0D0D"/>
                </a:solidFill>
                <a:effectLst/>
                <a:latin typeface="-apple-system-body"/>
              </a:rPr>
              <a:t>Feel happy, safe and confident</a:t>
            </a:r>
          </a:p>
          <a:p>
            <a:pPr algn="l">
              <a:buFont typeface="Arial" panose="020B0604020202020204" pitchFamily="34" charset="0"/>
              <a:buChar char="•"/>
            </a:pPr>
            <a:r>
              <a:rPr lang="en-US" sz="3200" b="0" i="0" dirty="0">
                <a:solidFill>
                  <a:srgbClr val="0D0D0D"/>
                </a:solidFill>
                <a:effectLst/>
                <a:latin typeface="-apple-system-body"/>
              </a:rPr>
              <a:t>Develop a love of learning</a:t>
            </a:r>
          </a:p>
          <a:p>
            <a:pPr algn="l">
              <a:buFont typeface="Arial" panose="020B0604020202020204" pitchFamily="34" charset="0"/>
              <a:buChar char="•"/>
            </a:pPr>
            <a:r>
              <a:rPr lang="en-US" sz="3200" b="0" i="0" dirty="0">
                <a:solidFill>
                  <a:srgbClr val="0D0D0D"/>
                </a:solidFill>
                <a:effectLst/>
                <a:latin typeface="-apple-system-body"/>
              </a:rPr>
              <a:t>Become increasingly independent</a:t>
            </a:r>
          </a:p>
          <a:p>
            <a:pPr algn="l">
              <a:buFont typeface="Arial" panose="020B0604020202020204" pitchFamily="34" charset="0"/>
              <a:buChar char="•"/>
            </a:pPr>
            <a:r>
              <a:rPr lang="en-US" sz="3200" b="0" i="0" dirty="0">
                <a:solidFill>
                  <a:srgbClr val="0D0D0D"/>
                </a:solidFill>
                <a:effectLst/>
                <a:latin typeface="-apple-system-body"/>
              </a:rPr>
              <a:t>Be kind and respectful to others</a:t>
            </a:r>
          </a:p>
          <a:p>
            <a:pPr algn="l">
              <a:buFont typeface="Arial" panose="020B0604020202020204" pitchFamily="34" charset="0"/>
              <a:buChar char="•"/>
            </a:pPr>
            <a:r>
              <a:rPr lang="en-US" sz="3200" b="0" i="0" dirty="0">
                <a:solidFill>
                  <a:srgbClr val="0D0D0D"/>
                </a:solidFill>
                <a:effectLst/>
                <a:latin typeface="-apple-system-body"/>
              </a:rPr>
              <a:t>Feel that they </a:t>
            </a:r>
            <a:r>
              <a:rPr lang="en-US" sz="3200" i="0" dirty="0">
                <a:solidFill>
                  <a:srgbClr val="0D0D0D"/>
                </a:solidFill>
                <a:effectLst/>
                <a:latin typeface="-apple-system-body"/>
              </a:rPr>
              <a:t>belong</a:t>
            </a:r>
          </a:p>
          <a:p>
            <a:pPr algn="l">
              <a:buFont typeface="Arial" panose="020B0604020202020204" pitchFamily="34" charset="0"/>
              <a:buChar char="•"/>
            </a:pPr>
            <a:r>
              <a:rPr lang="en-US" sz="3200" b="0" i="0" dirty="0">
                <a:solidFill>
                  <a:srgbClr val="0D0D0D"/>
                </a:solidFill>
                <a:effectLst/>
                <a:latin typeface="-apple-system-body"/>
              </a:rPr>
              <a:t>Be proud of their achievements</a:t>
            </a:r>
          </a:p>
          <a:p>
            <a:endParaRPr lang="en-GB"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408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1A4610-DA6C-4190-9B71-E4C3BFB54084}"/>
              </a:ext>
            </a:extLst>
          </p:cNvPr>
          <p:cNvPicPr>
            <a:picLocks noChangeAspect="1"/>
          </p:cNvPicPr>
          <p:nvPr/>
        </p:nvPicPr>
        <p:blipFill>
          <a:blip r:embed="rId3"/>
          <a:stretch>
            <a:fillRect/>
          </a:stretch>
        </p:blipFill>
        <p:spPr>
          <a:xfrm>
            <a:off x="588580" y="60862"/>
            <a:ext cx="8702565" cy="6797138"/>
          </a:xfrm>
          <a:prstGeom prst="rect">
            <a:avLst/>
          </a:prstGeom>
        </p:spPr>
      </p:pic>
      <p:sp>
        <p:nvSpPr>
          <p:cNvPr id="9" name="TextBox 8">
            <a:extLst>
              <a:ext uri="{FF2B5EF4-FFF2-40B4-BE49-F238E27FC236}">
                <a16:creationId xmlns:a16="http://schemas.microsoft.com/office/drawing/2014/main" id="{369B789C-CF61-478E-AD75-83F9DA8EF90C}"/>
              </a:ext>
            </a:extLst>
          </p:cNvPr>
          <p:cNvSpPr txBox="1"/>
          <p:nvPr/>
        </p:nvSpPr>
        <p:spPr>
          <a:xfrm>
            <a:off x="9291145" y="1818290"/>
            <a:ext cx="2900855" cy="2554545"/>
          </a:xfrm>
          <a:prstGeom prst="rect">
            <a:avLst/>
          </a:prstGeom>
          <a:noFill/>
        </p:spPr>
        <p:txBody>
          <a:bodyPr wrap="square" rtlCol="0">
            <a:spAutoFit/>
          </a:bodyPr>
          <a:lstStyle/>
          <a:p>
            <a:r>
              <a:rPr lang="en-US" sz="4000" dirty="0"/>
              <a:t>Curriculum overview Autumn term</a:t>
            </a:r>
          </a:p>
        </p:txBody>
      </p:sp>
    </p:spTree>
    <p:extLst>
      <p:ext uri="{BB962C8B-B14F-4D97-AF65-F5344CB8AC3E}">
        <p14:creationId xmlns:p14="http://schemas.microsoft.com/office/powerpoint/2010/main" val="2020143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8F32-EB7D-5D02-E376-D4655EA8F4DF}"/>
              </a:ext>
            </a:extLst>
          </p:cNvPr>
          <p:cNvSpPr>
            <a:spLocks noGrp="1"/>
          </p:cNvSpPr>
          <p:nvPr>
            <p:ph type="title"/>
          </p:nvPr>
        </p:nvSpPr>
        <p:spPr/>
        <p:txBody>
          <a:bodyPr>
            <a:normAutofit/>
          </a:bodyPr>
          <a:lstStyle/>
          <a:p>
            <a:r>
              <a:rPr lang="en-GB" sz="4800" dirty="0">
                <a:latin typeface="Calibri" panose="020F0502020204030204" pitchFamily="34" charset="0"/>
                <a:ea typeface="Calibri" panose="020F0502020204030204" pitchFamily="34" charset="0"/>
                <a:cs typeface="Calibri" panose="020F0502020204030204" pitchFamily="34" charset="0"/>
              </a:rPr>
              <a:t>Our shared goal </a:t>
            </a:r>
          </a:p>
        </p:txBody>
      </p:sp>
      <p:sp>
        <p:nvSpPr>
          <p:cNvPr id="3" name="Content Placeholder 2">
            <a:extLst>
              <a:ext uri="{FF2B5EF4-FFF2-40B4-BE49-F238E27FC236}">
                <a16:creationId xmlns:a16="http://schemas.microsoft.com/office/drawing/2014/main" id="{1C366E50-8478-0C9E-8A83-278391017438}"/>
              </a:ext>
            </a:extLst>
          </p:cNvPr>
          <p:cNvSpPr>
            <a:spLocks noGrp="1"/>
          </p:cNvSpPr>
          <p:nvPr>
            <p:ph idx="1"/>
          </p:nvPr>
        </p:nvSpPr>
        <p:spPr>
          <a:xfrm>
            <a:off x="677334" y="1573048"/>
            <a:ext cx="8596668" cy="3880773"/>
          </a:xfrm>
        </p:spPr>
        <p:txBody>
          <a:bodyPr>
            <a:noAutofit/>
          </a:bodyPr>
          <a:lstStyle/>
          <a:p>
            <a:r>
              <a:rPr lang="en-GB" sz="3200" dirty="0">
                <a:latin typeface="Calibri" panose="020F0502020204030204" pitchFamily="34" charset="0"/>
                <a:ea typeface="Calibri" panose="020F0502020204030204" pitchFamily="34" charset="0"/>
                <a:cs typeface="Calibri" panose="020F0502020204030204" pitchFamily="34" charset="0"/>
              </a:rPr>
              <a:t>Read together and regularly </a:t>
            </a:r>
          </a:p>
          <a:p>
            <a:r>
              <a:rPr lang="en-GB" sz="3200" dirty="0">
                <a:latin typeface="Calibri" panose="020F0502020204030204" pitchFamily="34" charset="0"/>
                <a:ea typeface="Calibri" panose="020F0502020204030204" pitchFamily="34" charset="0"/>
                <a:cs typeface="Calibri" panose="020F0502020204030204" pitchFamily="34" charset="0"/>
              </a:rPr>
              <a:t>Attendance and punctuality </a:t>
            </a:r>
          </a:p>
          <a:p>
            <a:r>
              <a:rPr lang="en-GB" sz="3200" dirty="0">
                <a:latin typeface="Calibri" panose="020F0502020204030204" pitchFamily="34" charset="0"/>
                <a:ea typeface="Calibri" panose="020F0502020204030204" pitchFamily="34" charset="0"/>
                <a:cs typeface="Calibri" panose="020F0502020204030204" pitchFamily="34" charset="0"/>
              </a:rPr>
              <a:t>Communicate </a:t>
            </a:r>
          </a:p>
          <a:p>
            <a:endParaRPr lang="en-GB"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4922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3338-F290-FCB4-FDF2-F369865B4ED7}"/>
              </a:ext>
            </a:extLst>
          </p:cNvPr>
          <p:cNvSpPr>
            <a:spLocks noGrp="1"/>
          </p:cNvSpPr>
          <p:nvPr>
            <p:ph type="title"/>
          </p:nvPr>
        </p:nvSpPr>
        <p:spPr>
          <a:xfrm>
            <a:off x="477637" y="156237"/>
            <a:ext cx="8596668" cy="1320800"/>
          </a:xfrm>
        </p:spPr>
        <p:txBody>
          <a:bodyPr>
            <a:normAutofit/>
          </a:bodyPr>
          <a:lstStyle/>
          <a:p>
            <a:r>
              <a:rPr lang="en-GB" sz="4800" u="sng" dirty="0"/>
              <a:t>Reading</a:t>
            </a:r>
          </a:p>
        </p:txBody>
      </p:sp>
      <p:sp>
        <p:nvSpPr>
          <p:cNvPr id="3" name="Content Placeholder 2">
            <a:extLst>
              <a:ext uri="{FF2B5EF4-FFF2-40B4-BE49-F238E27FC236}">
                <a16:creationId xmlns:a16="http://schemas.microsoft.com/office/drawing/2014/main" id="{821243A4-842C-77AB-8C4F-49A64EE597C3}"/>
              </a:ext>
            </a:extLst>
          </p:cNvPr>
          <p:cNvSpPr>
            <a:spLocks noGrp="1"/>
          </p:cNvSpPr>
          <p:nvPr>
            <p:ph idx="1"/>
          </p:nvPr>
        </p:nvSpPr>
        <p:spPr>
          <a:xfrm>
            <a:off x="477637" y="952238"/>
            <a:ext cx="8923866" cy="4700242"/>
          </a:xfrm>
        </p:spPr>
        <p:txBody>
          <a:bodyPr>
            <a:noAutofit/>
          </a:bodyPr>
          <a:lstStyle/>
          <a:p>
            <a:pPr algn="l"/>
            <a:r>
              <a:rPr lang="en-US" sz="3600" b="0" i="0" dirty="0">
                <a:solidFill>
                  <a:srgbClr val="0D0D0D"/>
                </a:solidFill>
                <a:effectLst/>
                <a:latin typeface="-apple-system-body"/>
              </a:rPr>
              <a:t>Reading is one of the most important ways you can support your child.</a:t>
            </a:r>
          </a:p>
          <a:p>
            <a:pPr algn="l"/>
            <a:r>
              <a:rPr lang="en-US" sz="3600" b="0" i="0" dirty="0">
                <a:solidFill>
                  <a:srgbClr val="0D0D0D"/>
                </a:solidFill>
                <a:effectLst/>
                <a:latin typeface="-apple-system-body"/>
              </a:rPr>
              <a:t>Please try to:</a:t>
            </a:r>
          </a:p>
          <a:p>
            <a:pPr algn="l">
              <a:buFont typeface="Arial" panose="020B0604020202020204" pitchFamily="34" charset="0"/>
              <a:buChar char="•"/>
            </a:pPr>
            <a:r>
              <a:rPr lang="en-US" sz="3600" b="0" i="0" dirty="0">
                <a:solidFill>
                  <a:srgbClr val="0D0D0D"/>
                </a:solidFill>
                <a:effectLst/>
                <a:latin typeface="-apple-system-body"/>
              </a:rPr>
              <a:t>Read with your child every day</a:t>
            </a:r>
          </a:p>
          <a:p>
            <a:pPr algn="l">
              <a:buFont typeface="Arial" panose="020B0604020202020204" pitchFamily="34" charset="0"/>
              <a:buChar char="•"/>
            </a:pPr>
            <a:r>
              <a:rPr lang="en-US" sz="3600" b="0" i="0" dirty="0">
                <a:solidFill>
                  <a:srgbClr val="0D0D0D"/>
                </a:solidFill>
                <a:effectLst/>
                <a:latin typeface="-apple-system-body"/>
              </a:rPr>
              <a:t>Talk about the story and pictures</a:t>
            </a:r>
          </a:p>
          <a:p>
            <a:pPr algn="l">
              <a:buFont typeface="Arial" panose="020B0604020202020204" pitchFamily="34" charset="0"/>
              <a:buChar char="•"/>
            </a:pPr>
            <a:r>
              <a:rPr lang="en-US" sz="3600" b="0" i="0" dirty="0">
                <a:solidFill>
                  <a:srgbClr val="0D0D0D"/>
                </a:solidFill>
                <a:effectLst/>
                <a:latin typeface="-apple-system-body"/>
              </a:rPr>
              <a:t>Ask questions about what they have read</a:t>
            </a:r>
          </a:p>
          <a:p>
            <a:pPr algn="l">
              <a:buFont typeface="Arial" panose="020B0604020202020204" pitchFamily="34" charset="0"/>
              <a:buChar char="•"/>
            </a:pPr>
            <a:r>
              <a:rPr lang="en-US" sz="3600" b="0" i="0" dirty="0">
                <a:solidFill>
                  <a:srgbClr val="0D0D0D"/>
                </a:solidFill>
                <a:effectLst/>
                <a:latin typeface="-apple-system-body"/>
              </a:rPr>
              <a:t>Encourage your child to sound out unfamiliar words using their robot arms and blending hands</a:t>
            </a:r>
          </a:p>
        </p:txBody>
      </p:sp>
    </p:spTree>
    <p:extLst>
      <p:ext uri="{BB962C8B-B14F-4D97-AF65-F5344CB8AC3E}">
        <p14:creationId xmlns:p14="http://schemas.microsoft.com/office/powerpoint/2010/main" val="3709508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EBAF9D9-9222-4BC1-8718-F368F0A487A2}"/>
              </a:ext>
            </a:extLst>
          </p:cNvPr>
          <p:cNvPicPr>
            <a:picLocks noGrp="1" noChangeAspect="1"/>
          </p:cNvPicPr>
          <p:nvPr>
            <p:ph idx="1"/>
          </p:nvPr>
        </p:nvPicPr>
        <p:blipFill>
          <a:blip r:embed="rId3"/>
          <a:stretch>
            <a:fillRect/>
          </a:stretch>
        </p:blipFill>
        <p:spPr>
          <a:xfrm>
            <a:off x="1179996" y="994870"/>
            <a:ext cx="9296916" cy="5269296"/>
          </a:xfrm>
        </p:spPr>
      </p:pic>
    </p:spTree>
    <p:extLst>
      <p:ext uri="{BB962C8B-B14F-4D97-AF65-F5344CB8AC3E}">
        <p14:creationId xmlns:p14="http://schemas.microsoft.com/office/powerpoint/2010/main" val="3030802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3338-F290-FCB4-FDF2-F369865B4ED7}"/>
              </a:ext>
            </a:extLst>
          </p:cNvPr>
          <p:cNvSpPr>
            <a:spLocks noGrp="1"/>
          </p:cNvSpPr>
          <p:nvPr>
            <p:ph type="title"/>
          </p:nvPr>
        </p:nvSpPr>
        <p:spPr>
          <a:xfrm>
            <a:off x="477637" y="156237"/>
            <a:ext cx="8596668" cy="1320800"/>
          </a:xfrm>
        </p:spPr>
        <p:txBody>
          <a:bodyPr>
            <a:normAutofit/>
          </a:bodyPr>
          <a:lstStyle/>
          <a:p>
            <a:r>
              <a:rPr lang="en-GB" sz="4800" u="sng" dirty="0"/>
              <a:t>Attendance </a:t>
            </a:r>
          </a:p>
        </p:txBody>
      </p:sp>
      <p:pic>
        <p:nvPicPr>
          <p:cNvPr id="5" name="Content Placeholder 4">
            <a:extLst>
              <a:ext uri="{FF2B5EF4-FFF2-40B4-BE49-F238E27FC236}">
                <a16:creationId xmlns:a16="http://schemas.microsoft.com/office/drawing/2014/main" id="{BA068C39-06AB-4969-89F0-7E6A238C7404}"/>
              </a:ext>
            </a:extLst>
          </p:cNvPr>
          <p:cNvPicPr>
            <a:picLocks noGrp="1" noChangeAspect="1"/>
          </p:cNvPicPr>
          <p:nvPr>
            <p:ph idx="1"/>
          </p:nvPr>
        </p:nvPicPr>
        <p:blipFill>
          <a:blip r:embed="rId3"/>
          <a:stretch>
            <a:fillRect/>
          </a:stretch>
        </p:blipFill>
        <p:spPr>
          <a:xfrm>
            <a:off x="477637" y="1308705"/>
            <a:ext cx="5264421" cy="3105310"/>
          </a:xfrm>
        </p:spPr>
      </p:pic>
      <p:pic>
        <p:nvPicPr>
          <p:cNvPr id="7" name="Picture 6">
            <a:extLst>
              <a:ext uri="{FF2B5EF4-FFF2-40B4-BE49-F238E27FC236}">
                <a16:creationId xmlns:a16="http://schemas.microsoft.com/office/drawing/2014/main" id="{3C2F71DE-CF50-48DB-AE46-331BB5BEECCC}"/>
              </a:ext>
            </a:extLst>
          </p:cNvPr>
          <p:cNvPicPr>
            <a:picLocks noChangeAspect="1"/>
          </p:cNvPicPr>
          <p:nvPr/>
        </p:nvPicPr>
        <p:blipFill>
          <a:blip r:embed="rId4"/>
          <a:stretch>
            <a:fillRect/>
          </a:stretch>
        </p:blipFill>
        <p:spPr>
          <a:xfrm>
            <a:off x="6910591" y="1308704"/>
            <a:ext cx="4398539" cy="3113007"/>
          </a:xfrm>
          <a:prstGeom prst="rect">
            <a:avLst/>
          </a:prstGeom>
        </p:spPr>
      </p:pic>
      <p:sp>
        <p:nvSpPr>
          <p:cNvPr id="8" name="TextBox 7">
            <a:extLst>
              <a:ext uri="{FF2B5EF4-FFF2-40B4-BE49-F238E27FC236}">
                <a16:creationId xmlns:a16="http://schemas.microsoft.com/office/drawing/2014/main" id="{E396753C-DB8D-4AE5-8E3D-08AA264A7C9A}"/>
              </a:ext>
            </a:extLst>
          </p:cNvPr>
          <p:cNvSpPr txBox="1"/>
          <p:nvPr/>
        </p:nvSpPr>
        <p:spPr>
          <a:xfrm>
            <a:off x="341626" y="5034455"/>
            <a:ext cx="6568965" cy="369332"/>
          </a:xfrm>
          <a:prstGeom prst="rect">
            <a:avLst/>
          </a:prstGeom>
          <a:noFill/>
        </p:spPr>
        <p:txBody>
          <a:bodyPr wrap="square" rtlCol="0">
            <a:spAutoFit/>
          </a:bodyPr>
          <a:lstStyle/>
          <a:p>
            <a:r>
              <a:rPr lang="en-US" dirty="0"/>
              <a:t> </a:t>
            </a:r>
          </a:p>
        </p:txBody>
      </p:sp>
    </p:spTree>
    <p:extLst>
      <p:ext uri="{BB962C8B-B14F-4D97-AF65-F5344CB8AC3E}">
        <p14:creationId xmlns:p14="http://schemas.microsoft.com/office/powerpoint/2010/main" val="2974341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9F2A0-5BA6-7335-C014-516705FFFA38}"/>
              </a:ext>
            </a:extLst>
          </p:cNvPr>
          <p:cNvSpPr>
            <a:spLocks noGrp="1"/>
          </p:cNvSpPr>
          <p:nvPr>
            <p:ph type="title"/>
          </p:nvPr>
        </p:nvSpPr>
        <p:spPr/>
        <p:txBody>
          <a:bodyPr>
            <a:normAutofit/>
          </a:bodyPr>
          <a:lstStyle/>
          <a:p>
            <a:r>
              <a:rPr lang="en-GB" sz="4800" dirty="0"/>
              <a:t>Other points to note.	</a:t>
            </a:r>
          </a:p>
        </p:txBody>
      </p:sp>
      <p:sp>
        <p:nvSpPr>
          <p:cNvPr id="3" name="Content Placeholder 2">
            <a:extLst>
              <a:ext uri="{FF2B5EF4-FFF2-40B4-BE49-F238E27FC236}">
                <a16:creationId xmlns:a16="http://schemas.microsoft.com/office/drawing/2014/main" id="{2567BFB4-152C-37FD-6C3F-B601B40A29B4}"/>
              </a:ext>
            </a:extLst>
          </p:cNvPr>
          <p:cNvSpPr>
            <a:spLocks noGrp="1"/>
          </p:cNvSpPr>
          <p:nvPr>
            <p:ph idx="1"/>
          </p:nvPr>
        </p:nvSpPr>
        <p:spPr>
          <a:xfrm>
            <a:off x="677334" y="1782217"/>
            <a:ext cx="8596668" cy="3880773"/>
          </a:xfrm>
        </p:spPr>
        <p:txBody>
          <a:bodyPr>
            <a:normAutofit lnSpcReduction="10000"/>
          </a:bodyPr>
          <a:lstStyle/>
          <a:p>
            <a:r>
              <a:rPr lang="en-GB" sz="4000" dirty="0"/>
              <a:t>Please let me myself or a member of the Saplings team know if there are any concerns.  Email.</a:t>
            </a:r>
          </a:p>
          <a:p>
            <a:r>
              <a:rPr lang="en-GB" sz="4000" dirty="0"/>
              <a:t>PE kits will be worn on the designated PE day (Monday)</a:t>
            </a:r>
          </a:p>
          <a:p>
            <a:r>
              <a:rPr lang="en-GB" sz="4000" dirty="0"/>
              <a:t>Label all uniform</a:t>
            </a:r>
          </a:p>
          <a:p>
            <a:pPr marL="0" indent="0">
              <a:buNone/>
            </a:pPr>
            <a:endParaRPr lang="en-GB" sz="4000" dirty="0"/>
          </a:p>
          <a:p>
            <a:pPr marL="0" indent="0">
              <a:buNone/>
            </a:pPr>
            <a:endParaRPr lang="en-GB" dirty="0"/>
          </a:p>
        </p:txBody>
      </p:sp>
    </p:spTree>
    <p:extLst>
      <p:ext uri="{BB962C8B-B14F-4D97-AF65-F5344CB8AC3E}">
        <p14:creationId xmlns:p14="http://schemas.microsoft.com/office/powerpoint/2010/main" val="347123656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{0CC44E86-50C0-5A47-B235-327E00E53814}tf10001060_mac</Template>
  <TotalTime>372</TotalTime>
  <Words>1092</Words>
  <Application>Microsoft Office PowerPoint</Application>
  <PresentationFormat>Widescreen</PresentationFormat>
  <Paragraphs>90</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-apple-system-body</vt:lpstr>
      <vt:lpstr>Arial</vt:lpstr>
      <vt:lpstr>Calibri</vt:lpstr>
      <vt:lpstr>Google Sans</vt:lpstr>
      <vt:lpstr>Trebuchet MS</vt:lpstr>
      <vt:lpstr>Wingdings 3</vt:lpstr>
      <vt:lpstr>Facet</vt:lpstr>
      <vt:lpstr>Welcome Everyone!  Year 1 Class Meeting 2026</vt:lpstr>
      <vt:lpstr>Introduction to Year 1</vt:lpstr>
      <vt:lpstr>Our vision</vt:lpstr>
      <vt:lpstr>PowerPoint Presentation</vt:lpstr>
      <vt:lpstr>Our shared goal </vt:lpstr>
      <vt:lpstr>Reading</vt:lpstr>
      <vt:lpstr>PowerPoint Presentation</vt:lpstr>
      <vt:lpstr>Attendance </vt:lpstr>
      <vt:lpstr>Other points to note.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Issitt</dc:creator>
  <cp:lastModifiedBy>Saplings</cp:lastModifiedBy>
  <cp:revision>11</cp:revision>
  <cp:lastPrinted>2026-09-04T06:58:33Z</cp:lastPrinted>
  <dcterms:created xsi:type="dcterms:W3CDTF">2025-08-27T13:36:45Z</dcterms:created>
  <dcterms:modified xsi:type="dcterms:W3CDTF">2026-09-14T15:48:05Z</dcterms:modified>
</cp:coreProperties>
</file>