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>
  <p:sldMasterIdLst>
    <p:sldMasterId id="2147483649" r:id="rId1"/>
    <p:sldMasterId id="2147483650" r:id="rId2"/>
  </p:sldMasterIdLst>
  <p:notesMasterIdLst>
    <p:notesMasterId r:id="rId19"/>
  </p:notesMasterIdLst>
  <p:handoutMasterIdLst>
    <p:handoutMasterId r:id="rId20"/>
  </p:handoutMasterIdLst>
  <p:sldIdLst>
    <p:sldId id="285" r:id="rId3"/>
    <p:sldId id="257" r:id="rId4"/>
    <p:sldId id="271" r:id="rId5"/>
    <p:sldId id="261" r:id="rId6"/>
    <p:sldId id="258" r:id="rId7"/>
    <p:sldId id="268" r:id="rId8"/>
    <p:sldId id="283" r:id="rId9"/>
    <p:sldId id="284" r:id="rId10"/>
    <p:sldId id="270" r:id="rId11"/>
    <p:sldId id="276" r:id="rId12"/>
    <p:sldId id="282" r:id="rId13"/>
    <p:sldId id="275" r:id="rId14"/>
    <p:sldId id="272" r:id="rId15"/>
    <p:sldId id="278" r:id="rId16"/>
    <p:sldId id="274" r:id="rId17"/>
    <p:sldId id="286" r:id="rId18"/>
  </p:sldIdLst>
  <p:sldSz cx="13004800" cy="97536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sz="4200" kern="1200">
        <a:solidFill>
          <a:srgbClr val="FFFFFF"/>
        </a:solidFill>
        <a:latin typeface="Chalkduster"/>
        <a:ea typeface="Chalkduster"/>
        <a:cs typeface="Chalkduster"/>
        <a:sym typeface="Chalkduster"/>
      </a:defRPr>
    </a:lvl1pPr>
    <a:lvl2pPr marL="342900" indent="114300" algn="l" defTabSz="457200" rtl="0" eaLnBrk="0" fontAlgn="base" hangingPunct="0">
      <a:spcBef>
        <a:spcPct val="0"/>
      </a:spcBef>
      <a:spcAft>
        <a:spcPct val="0"/>
      </a:spcAft>
      <a:defRPr sz="4200" kern="1200">
        <a:solidFill>
          <a:srgbClr val="FFFFFF"/>
        </a:solidFill>
        <a:latin typeface="Chalkduster"/>
        <a:ea typeface="Chalkduster"/>
        <a:cs typeface="Chalkduster"/>
        <a:sym typeface="Chalkduster"/>
      </a:defRPr>
    </a:lvl2pPr>
    <a:lvl3pPr marL="685800" indent="228600" algn="l" defTabSz="457200" rtl="0" eaLnBrk="0" fontAlgn="base" hangingPunct="0">
      <a:spcBef>
        <a:spcPct val="0"/>
      </a:spcBef>
      <a:spcAft>
        <a:spcPct val="0"/>
      </a:spcAft>
      <a:defRPr sz="4200" kern="1200">
        <a:solidFill>
          <a:srgbClr val="FFFFFF"/>
        </a:solidFill>
        <a:latin typeface="Chalkduster"/>
        <a:ea typeface="Chalkduster"/>
        <a:cs typeface="Chalkduster"/>
        <a:sym typeface="Chalkduster"/>
      </a:defRPr>
    </a:lvl3pPr>
    <a:lvl4pPr marL="1028700" indent="342900" algn="l" defTabSz="457200" rtl="0" eaLnBrk="0" fontAlgn="base" hangingPunct="0">
      <a:spcBef>
        <a:spcPct val="0"/>
      </a:spcBef>
      <a:spcAft>
        <a:spcPct val="0"/>
      </a:spcAft>
      <a:defRPr sz="4200" kern="1200">
        <a:solidFill>
          <a:srgbClr val="FFFFFF"/>
        </a:solidFill>
        <a:latin typeface="Chalkduster"/>
        <a:ea typeface="Chalkduster"/>
        <a:cs typeface="Chalkduster"/>
        <a:sym typeface="Chalkduster"/>
      </a:defRPr>
    </a:lvl4pPr>
    <a:lvl5pPr marL="1371600" indent="457200" algn="l" defTabSz="457200" rtl="0" eaLnBrk="0" fontAlgn="base" hangingPunct="0">
      <a:spcBef>
        <a:spcPct val="0"/>
      </a:spcBef>
      <a:spcAft>
        <a:spcPct val="0"/>
      </a:spcAft>
      <a:defRPr sz="4200" kern="1200">
        <a:solidFill>
          <a:srgbClr val="FFFFFF"/>
        </a:solidFill>
        <a:latin typeface="Chalkduster"/>
        <a:ea typeface="Chalkduster"/>
        <a:cs typeface="Chalkduster"/>
        <a:sym typeface="Chalkduster"/>
      </a:defRPr>
    </a:lvl5pPr>
    <a:lvl6pPr marL="2286000" algn="l" defTabSz="914400" rtl="0" eaLnBrk="1" latinLnBrk="0" hangingPunct="1">
      <a:defRPr sz="4200" kern="1200">
        <a:solidFill>
          <a:srgbClr val="FFFFFF"/>
        </a:solidFill>
        <a:latin typeface="Chalkduster"/>
        <a:ea typeface="Chalkduster"/>
        <a:cs typeface="Chalkduster"/>
        <a:sym typeface="Chalkduster"/>
      </a:defRPr>
    </a:lvl6pPr>
    <a:lvl7pPr marL="2743200" algn="l" defTabSz="914400" rtl="0" eaLnBrk="1" latinLnBrk="0" hangingPunct="1">
      <a:defRPr sz="4200" kern="1200">
        <a:solidFill>
          <a:srgbClr val="FFFFFF"/>
        </a:solidFill>
        <a:latin typeface="Chalkduster"/>
        <a:ea typeface="Chalkduster"/>
        <a:cs typeface="Chalkduster"/>
        <a:sym typeface="Chalkduster"/>
      </a:defRPr>
    </a:lvl7pPr>
    <a:lvl8pPr marL="3200400" algn="l" defTabSz="914400" rtl="0" eaLnBrk="1" latinLnBrk="0" hangingPunct="1">
      <a:defRPr sz="4200" kern="1200">
        <a:solidFill>
          <a:srgbClr val="FFFFFF"/>
        </a:solidFill>
        <a:latin typeface="Chalkduster"/>
        <a:ea typeface="Chalkduster"/>
        <a:cs typeface="Chalkduster"/>
        <a:sym typeface="Chalkduster"/>
      </a:defRPr>
    </a:lvl8pPr>
    <a:lvl9pPr marL="3657600" algn="l" defTabSz="914400" rtl="0" eaLnBrk="1" latinLnBrk="0" hangingPunct="1">
      <a:defRPr sz="4200" kern="1200">
        <a:solidFill>
          <a:srgbClr val="FFFFFF"/>
        </a:solidFill>
        <a:latin typeface="Chalkduster"/>
        <a:ea typeface="Chalkduster"/>
        <a:cs typeface="Chalkduster"/>
        <a:sym typeface="Chalkduster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32" autoAdjust="0"/>
    <p:restoredTop sz="78598" autoAdjust="0"/>
  </p:normalViewPr>
  <p:slideViewPr>
    <p:cSldViewPr>
      <p:cViewPr varScale="1">
        <p:scale>
          <a:sx n="78" d="100"/>
          <a:sy n="78" d="100"/>
        </p:scale>
        <p:origin x="612" y="56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964" y="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76AAFD5-E3E0-1D05-8782-49BAED91ED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A6CAA2-71CE-F4A5-BBB5-E8AED49FDC0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63AC7C2-37A3-4924-BF97-6E1D8EB3B33D}" type="datetimeFigureOut">
              <a:rPr lang="en-GB"/>
              <a:pPr>
                <a:defRPr/>
              </a:pPr>
              <a:t>02/09/2026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AC1B37-2FB6-7919-7B69-45900EC2D3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42CCA0-3007-95B6-D654-605A91D45D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7C5330E-AF67-437C-B2E7-4E9E21B9C96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9D9236A3-F315-9274-CE69-09E06FCF5E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AADD204-7B69-7FBB-F285-C5C1384127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>
                <a:sym typeface="Noteworthy Bold" charset="0"/>
              </a:rPr>
              <a:t>Click to edit Master text styles</a:t>
            </a:r>
          </a:p>
          <a:p>
            <a:pPr lvl="1"/>
            <a:r>
              <a:rPr lang="en-US" noProof="0">
                <a:sym typeface="Noteworthy Bold" charset="0"/>
              </a:rPr>
              <a:t>Second level</a:t>
            </a:r>
          </a:p>
          <a:p>
            <a:pPr lvl="2"/>
            <a:r>
              <a:rPr lang="en-US" noProof="0">
                <a:sym typeface="Noteworthy Bold" charset="0"/>
              </a:rPr>
              <a:t>Third level</a:t>
            </a:r>
          </a:p>
          <a:p>
            <a:pPr lvl="3"/>
            <a:r>
              <a:rPr lang="en-US" noProof="0">
                <a:sym typeface="Noteworthy Bold" charset="0"/>
              </a:rPr>
              <a:t>Fourth level</a:t>
            </a:r>
          </a:p>
          <a:p>
            <a:pPr lvl="4"/>
            <a:r>
              <a:rPr lang="en-US" noProof="0">
                <a:sym typeface="Noteworthy Bold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 charset="0"/>
      </a:defRPr>
    </a:lvl1pPr>
    <a:lvl2pPr marL="342900"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 charset="0"/>
      </a:defRPr>
    </a:lvl2pPr>
    <a:lvl3pPr marL="685800"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 charset="0"/>
      </a:defRPr>
    </a:lvl3pPr>
    <a:lvl4pPr marL="1028700"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 charset="0"/>
      </a:defRPr>
    </a:lvl4pPr>
    <a:lvl5pPr marL="1371600" algn="l" defTabSz="457200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D3A9ACF9-3230-084D-4218-AD54FF53190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33975D8D-A5DD-EB49-BBE0-96F52180C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/>
            <a:endParaRPr lang="en-A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93C4BE9D-1F8B-1E97-5367-39CB541BC4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A3D0DE16-E4FC-8D53-321C-ACE42E0EEF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/>
            <a:endParaRPr lang="en-A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04318402-4E57-CAD9-1FF9-678007865E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A6C32E78-4CE5-43D8-F769-1ADF312BBB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CF6B0B24-56AD-CE4D-8B38-E5589CCFAC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C2430C02-6D30-A77B-FADD-F3D44FE39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/>
            <a:endParaRPr lang="en-A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70CAAD4C-024E-822E-1E7E-1FACB68F0F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280D9228-B0DB-567D-214C-5A903EA114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A817930C-5E3D-BB6B-8828-5E6D77A3D2F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5D6862E5-AFAD-5795-6A20-A62AD83A7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3A1AD7C5-E6DF-2D17-8A8D-2527EE8452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B51D11EC-FBA9-C646-BB4C-62F31DCF22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07000"/>
              </a:lnSpc>
            </a:pPr>
            <a:r>
              <a:rPr lang="en-GB" altLang="en-US"/>
              <a:t>Explain the Houses – </a:t>
            </a:r>
          </a:p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6B497F3A-2C14-98E0-489C-7F27FDB63B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D6200BA3-0FA3-90A1-E690-5DC9FF78D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9789AB48-A210-08F9-561C-32811F62AD5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5D9BD5A8-D712-7D52-8FED-BA055828DA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B2F203D9-F05E-4F50-EE17-D681720F18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ACBD532C-52B0-4170-6E11-6406CF792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6424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5492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8118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946400"/>
            <a:ext cx="2476500" cy="574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98900" y="2946400"/>
            <a:ext cx="2476500" cy="574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0376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5857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861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9881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1863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>
              <a:sym typeface="Chalkduster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889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55154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03200"/>
            <a:ext cx="2616200" cy="848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03200"/>
            <a:ext cx="7696200" cy="848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0274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4760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3763" y="2597150"/>
            <a:ext cx="11217275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43616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55989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3763" y="2597150"/>
            <a:ext cx="5532437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97150"/>
            <a:ext cx="5532438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5933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20706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18766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6941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37303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>
              <a:sym typeface="Chalkduster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24954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3763" y="2597150"/>
            <a:ext cx="11217275" cy="6188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55231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7513" y="2597150"/>
            <a:ext cx="2803525" cy="65976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3763" y="2597150"/>
            <a:ext cx="8261350" cy="65976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9722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8D05365A-6D59-FEB7-64C0-39FEEFFA174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270000" y="203200"/>
            <a:ext cx="1046480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halkduster"/>
              </a:rPr>
              <a:t>Click to edit Master title style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C2D0417F-BBB6-C838-100D-ECB048254C9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70000" y="2946400"/>
            <a:ext cx="5105400" cy="574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halkduster"/>
              </a:rPr>
              <a:t>Click to edit Master text styles</a:t>
            </a:r>
          </a:p>
          <a:p>
            <a:pPr lvl="1"/>
            <a:r>
              <a:rPr lang="en-US" altLang="en-US">
                <a:sym typeface="Chalkduster"/>
              </a:rPr>
              <a:t>Second level</a:t>
            </a:r>
          </a:p>
          <a:p>
            <a:pPr lvl="2"/>
            <a:r>
              <a:rPr lang="en-US" altLang="en-US">
                <a:sym typeface="Chalkduster"/>
              </a:rPr>
              <a:t>Third level</a:t>
            </a:r>
          </a:p>
          <a:p>
            <a:pPr lvl="3"/>
            <a:r>
              <a:rPr lang="en-US" altLang="en-US">
                <a:sym typeface="Chalkduster"/>
              </a:rPr>
              <a:t>Fourth level</a:t>
            </a:r>
          </a:p>
          <a:p>
            <a:pPr lvl="4"/>
            <a:r>
              <a:rPr lang="en-US" altLang="en-US">
                <a:sym typeface="Chalkduster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7200" kern="1200">
          <a:solidFill>
            <a:srgbClr val="FFFFFF"/>
          </a:solidFill>
          <a:latin typeface="+mj-lt"/>
          <a:ea typeface="+mj-ea"/>
          <a:cs typeface="+mj-cs"/>
          <a:sym typeface="Chalkduster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Chalkduster" charset="0"/>
          <a:ea typeface="Chalkduster" charset="0"/>
          <a:cs typeface="Chalkduster" charset="0"/>
          <a:sym typeface="Chalkduster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Chalkduster" charset="0"/>
          <a:ea typeface="Chalkduster" charset="0"/>
          <a:cs typeface="Chalkduster" charset="0"/>
          <a:sym typeface="Chalkduster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Chalkduster" charset="0"/>
          <a:ea typeface="Chalkduster" charset="0"/>
          <a:cs typeface="Chalkduster" charset="0"/>
          <a:sym typeface="Chalkduster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Chalkduster" charset="0"/>
          <a:ea typeface="Chalkduster" charset="0"/>
          <a:cs typeface="Chalkduster" charset="0"/>
          <a:sym typeface="Chalkduster"/>
        </a:defRPr>
      </a:lvl5pPr>
      <a:lvl6pPr marL="457200" algn="ctr" defTabSz="457200" rtl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Chalkduster" charset="0"/>
          <a:ea typeface="Chalkduster" charset="0"/>
          <a:cs typeface="Chalkduster" charset="0"/>
          <a:sym typeface="Chalkduster" charset="0"/>
        </a:defRPr>
      </a:lvl6pPr>
      <a:lvl7pPr marL="914400" algn="ctr" defTabSz="457200" rtl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Chalkduster" charset="0"/>
          <a:ea typeface="Chalkduster" charset="0"/>
          <a:cs typeface="Chalkduster" charset="0"/>
          <a:sym typeface="Chalkduster" charset="0"/>
        </a:defRPr>
      </a:lvl7pPr>
      <a:lvl8pPr marL="1371600" algn="ctr" defTabSz="457200" rtl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Chalkduster" charset="0"/>
          <a:ea typeface="Chalkduster" charset="0"/>
          <a:cs typeface="Chalkduster" charset="0"/>
          <a:sym typeface="Chalkduster" charset="0"/>
        </a:defRPr>
      </a:lvl8pPr>
      <a:lvl9pPr marL="1828800" algn="ctr" defTabSz="457200" rtl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Chalkduster" charset="0"/>
          <a:ea typeface="Chalkduster" charset="0"/>
          <a:cs typeface="Chalkduster" charset="0"/>
          <a:sym typeface="Chalkduster" charset="0"/>
        </a:defRPr>
      </a:lvl9pPr>
    </p:titleStyle>
    <p:bodyStyle>
      <a:lvl1pPr marL="393700" indent="-393700" algn="l" defTabSz="457200" rtl="0" eaLnBrk="0" fontAlgn="base" hangingPunct="0">
        <a:spcBef>
          <a:spcPts val="3200"/>
        </a:spcBef>
        <a:spcAft>
          <a:spcPct val="0"/>
        </a:spcAft>
        <a:buSzPct val="43000"/>
        <a:buBlip>
          <a:blip r:embed="rId14"/>
        </a:buBlip>
        <a:defRPr sz="3200" kern="1200">
          <a:solidFill>
            <a:srgbClr val="FFFFFF"/>
          </a:solidFill>
          <a:latin typeface="+mn-lt"/>
          <a:ea typeface="+mn-ea"/>
          <a:cs typeface="+mn-cs"/>
          <a:sym typeface="Chalkduster"/>
        </a:defRPr>
      </a:lvl1pPr>
      <a:lvl2pPr marL="838200" indent="-393700" algn="l" defTabSz="457200" rtl="0" eaLnBrk="0" fontAlgn="base" hangingPunct="0">
        <a:spcBef>
          <a:spcPts val="3200"/>
        </a:spcBef>
        <a:spcAft>
          <a:spcPct val="0"/>
        </a:spcAft>
        <a:buSzPct val="43000"/>
        <a:buBlip>
          <a:blip r:embed="rId14"/>
        </a:buBlip>
        <a:defRPr sz="3200" kern="1200">
          <a:solidFill>
            <a:srgbClr val="FFFFFF"/>
          </a:solidFill>
          <a:latin typeface="+mn-lt"/>
          <a:ea typeface="+mn-ea"/>
          <a:cs typeface="+mn-cs"/>
          <a:sym typeface="Chalkduster"/>
        </a:defRPr>
      </a:lvl2pPr>
      <a:lvl3pPr marL="1282700" indent="-393700" algn="l" defTabSz="457200" rtl="0" eaLnBrk="0" fontAlgn="base" hangingPunct="0">
        <a:spcBef>
          <a:spcPts val="3200"/>
        </a:spcBef>
        <a:spcAft>
          <a:spcPct val="0"/>
        </a:spcAft>
        <a:buSzPct val="43000"/>
        <a:buBlip>
          <a:blip r:embed="rId14"/>
        </a:buBlip>
        <a:defRPr sz="3200" kern="1200">
          <a:solidFill>
            <a:srgbClr val="FFFFFF"/>
          </a:solidFill>
          <a:latin typeface="+mn-lt"/>
          <a:ea typeface="+mn-ea"/>
          <a:cs typeface="+mn-cs"/>
          <a:sym typeface="Chalkduster"/>
        </a:defRPr>
      </a:lvl3pPr>
      <a:lvl4pPr marL="1727200" indent="-393700" algn="l" defTabSz="457200" rtl="0" eaLnBrk="0" fontAlgn="base" hangingPunct="0">
        <a:spcBef>
          <a:spcPts val="3200"/>
        </a:spcBef>
        <a:spcAft>
          <a:spcPct val="0"/>
        </a:spcAft>
        <a:buSzPct val="43000"/>
        <a:buBlip>
          <a:blip r:embed="rId14"/>
        </a:buBlip>
        <a:defRPr sz="3200" kern="1200">
          <a:solidFill>
            <a:srgbClr val="FFFFFF"/>
          </a:solidFill>
          <a:latin typeface="+mn-lt"/>
          <a:ea typeface="+mn-ea"/>
          <a:cs typeface="+mn-cs"/>
          <a:sym typeface="Chalkduster"/>
        </a:defRPr>
      </a:lvl4pPr>
      <a:lvl5pPr marL="2171700" indent="-393700" algn="l" defTabSz="457200" rtl="0" eaLnBrk="0" fontAlgn="base" hangingPunct="0">
        <a:spcBef>
          <a:spcPts val="3200"/>
        </a:spcBef>
        <a:spcAft>
          <a:spcPct val="0"/>
        </a:spcAft>
        <a:buSzPct val="43000"/>
        <a:buBlip>
          <a:blip r:embed="rId14"/>
        </a:buBlip>
        <a:defRPr sz="3200" kern="1200">
          <a:solidFill>
            <a:srgbClr val="FFFFFF"/>
          </a:solidFill>
          <a:latin typeface="+mn-lt"/>
          <a:ea typeface="+mn-ea"/>
          <a:cs typeface="+mn-cs"/>
          <a:sym typeface="Chalkduster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6A1957DD-4875-E059-CEA7-018C3FD5F4F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270000" y="7366000"/>
            <a:ext cx="10464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halkduster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7200" kern="1200">
          <a:solidFill>
            <a:srgbClr val="FFFFFF"/>
          </a:solidFill>
          <a:latin typeface="+mj-lt"/>
          <a:ea typeface="+mj-ea"/>
          <a:cs typeface="+mj-cs"/>
          <a:sym typeface="Chalkduster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Chalkduster" charset="0"/>
          <a:ea typeface="Chalkduster" charset="0"/>
          <a:cs typeface="Chalkduster" charset="0"/>
          <a:sym typeface="Chalkduster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Chalkduster" charset="0"/>
          <a:ea typeface="Chalkduster" charset="0"/>
          <a:cs typeface="Chalkduster" charset="0"/>
          <a:sym typeface="Chalkduster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Chalkduster" charset="0"/>
          <a:ea typeface="Chalkduster" charset="0"/>
          <a:cs typeface="Chalkduster" charset="0"/>
          <a:sym typeface="Chalkduster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Chalkduster" charset="0"/>
          <a:ea typeface="Chalkduster" charset="0"/>
          <a:cs typeface="Chalkduster" charset="0"/>
          <a:sym typeface="Chalkduster"/>
        </a:defRPr>
      </a:lvl5pPr>
      <a:lvl6pPr marL="457200" algn="ctr" defTabSz="457200" rtl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Chalkduster" charset="0"/>
          <a:ea typeface="Chalkduster" charset="0"/>
          <a:cs typeface="Chalkduster" charset="0"/>
          <a:sym typeface="Chalkduster" charset="0"/>
        </a:defRPr>
      </a:lvl6pPr>
      <a:lvl7pPr marL="914400" algn="ctr" defTabSz="457200" rtl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Chalkduster" charset="0"/>
          <a:ea typeface="Chalkduster" charset="0"/>
          <a:cs typeface="Chalkduster" charset="0"/>
          <a:sym typeface="Chalkduster" charset="0"/>
        </a:defRPr>
      </a:lvl7pPr>
      <a:lvl8pPr marL="1371600" algn="ctr" defTabSz="457200" rtl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Chalkduster" charset="0"/>
          <a:ea typeface="Chalkduster" charset="0"/>
          <a:cs typeface="Chalkduster" charset="0"/>
          <a:sym typeface="Chalkduster" charset="0"/>
        </a:defRPr>
      </a:lvl8pPr>
      <a:lvl9pPr marL="1828800" algn="ctr" defTabSz="457200" rtl="0" fontAlgn="base" hangingPunct="0">
        <a:spcBef>
          <a:spcPct val="0"/>
        </a:spcBef>
        <a:spcAft>
          <a:spcPct val="0"/>
        </a:spcAft>
        <a:defRPr sz="7200">
          <a:solidFill>
            <a:srgbClr val="FFFFFF"/>
          </a:solidFill>
          <a:latin typeface="Chalkduster" charset="0"/>
          <a:ea typeface="Chalkduster" charset="0"/>
          <a:cs typeface="Chalkduster" charset="0"/>
          <a:sym typeface="Chalkduster" charset="0"/>
        </a:defRPr>
      </a:lvl9pPr>
    </p:titleStyle>
    <p:bodyStyle>
      <a:lvl1pPr algn="l" defTabSz="457200" rtl="0" eaLnBrk="0" fontAlgn="base" hangingPunct="0">
        <a:spcBef>
          <a:spcPts val="3600"/>
        </a:spcBef>
        <a:spcAft>
          <a:spcPct val="0"/>
        </a:spcAft>
        <a:defRPr sz="3600" kern="1200">
          <a:solidFill>
            <a:srgbClr val="FFFFFF"/>
          </a:solidFill>
          <a:latin typeface="+mn-lt"/>
          <a:ea typeface="+mn-ea"/>
          <a:cs typeface="+mn-cs"/>
          <a:sym typeface="Chalkduster"/>
        </a:defRPr>
      </a:lvl1pPr>
      <a:lvl2pPr marL="342900" algn="l" defTabSz="457200" rtl="0" eaLnBrk="0" fontAlgn="base" hangingPunct="0">
        <a:spcBef>
          <a:spcPts val="3600"/>
        </a:spcBef>
        <a:spcAft>
          <a:spcPct val="0"/>
        </a:spcAft>
        <a:defRPr sz="3600" kern="1200">
          <a:solidFill>
            <a:srgbClr val="FFFFFF"/>
          </a:solidFill>
          <a:latin typeface="+mn-lt"/>
          <a:ea typeface="+mn-ea"/>
          <a:cs typeface="+mn-cs"/>
          <a:sym typeface="Chalkduster"/>
        </a:defRPr>
      </a:lvl2pPr>
      <a:lvl3pPr marL="685800" algn="l" defTabSz="457200" rtl="0" eaLnBrk="0" fontAlgn="base" hangingPunct="0">
        <a:spcBef>
          <a:spcPts val="3600"/>
        </a:spcBef>
        <a:spcAft>
          <a:spcPct val="0"/>
        </a:spcAft>
        <a:defRPr sz="3600" kern="1200">
          <a:solidFill>
            <a:srgbClr val="FFFFFF"/>
          </a:solidFill>
          <a:latin typeface="+mn-lt"/>
          <a:ea typeface="+mn-ea"/>
          <a:cs typeface="+mn-cs"/>
          <a:sym typeface="Chalkduster"/>
        </a:defRPr>
      </a:lvl3pPr>
      <a:lvl4pPr marL="1028700" algn="l" defTabSz="457200" rtl="0" eaLnBrk="0" fontAlgn="base" hangingPunct="0">
        <a:spcBef>
          <a:spcPts val="3600"/>
        </a:spcBef>
        <a:spcAft>
          <a:spcPct val="0"/>
        </a:spcAft>
        <a:defRPr sz="3600" kern="1200">
          <a:solidFill>
            <a:srgbClr val="FFFFFF"/>
          </a:solidFill>
          <a:latin typeface="+mn-lt"/>
          <a:ea typeface="+mn-ea"/>
          <a:cs typeface="+mn-cs"/>
          <a:sym typeface="Chalkduster"/>
        </a:defRPr>
      </a:lvl4pPr>
      <a:lvl5pPr marL="1371600" algn="l" defTabSz="457200" rtl="0" eaLnBrk="0" fontAlgn="base" hangingPunct="0">
        <a:spcBef>
          <a:spcPts val="3600"/>
        </a:spcBef>
        <a:spcAft>
          <a:spcPct val="0"/>
        </a:spcAft>
        <a:defRPr sz="3600" kern="1200">
          <a:solidFill>
            <a:srgbClr val="FFFFFF"/>
          </a:solidFill>
          <a:latin typeface="+mn-lt"/>
          <a:ea typeface="+mn-ea"/>
          <a:cs typeface="+mn-cs"/>
          <a:sym typeface="Chalkduster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arly-education.org.uk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office@braywoodfirstschool.co.uk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>
            <a:extLst>
              <a:ext uri="{FF2B5EF4-FFF2-40B4-BE49-F238E27FC236}">
                <a16:creationId xmlns:a16="http://schemas.microsoft.com/office/drawing/2014/main" id="{0C9E97B2-A32A-F2C3-5E0A-891EE0605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163" y="3940175"/>
            <a:ext cx="10561637" cy="5254625"/>
          </a:xfrm>
        </p:spPr>
        <p:txBody>
          <a:bodyPr/>
          <a:lstStyle/>
          <a:p>
            <a:pPr eaLnBrk="1"/>
            <a:r>
              <a:rPr lang="en-US" altLang="en-US"/>
              <a:t>Welcome to </a:t>
            </a:r>
            <a:br>
              <a:rPr lang="en-US" altLang="en-US"/>
            </a:br>
            <a:r>
              <a:rPr lang="en-US" altLang="en-US"/>
              <a:t>Little Acorns </a:t>
            </a:r>
            <a:br>
              <a:rPr lang="en-US" altLang="en-US"/>
            </a:br>
            <a:r>
              <a:rPr lang="en-US" altLang="en-US"/>
              <a:t>Foundation Stage</a:t>
            </a:r>
            <a:br>
              <a:rPr lang="en-US" altLang="en-US"/>
            </a:br>
            <a:r>
              <a:rPr lang="en-US" altLang="en-US"/>
              <a:t>September 2026</a:t>
            </a:r>
          </a:p>
        </p:txBody>
      </p:sp>
      <p:pic>
        <p:nvPicPr>
          <p:cNvPr id="5123" name="Picture 2" descr="A large brick building&#10;&#10;Description automatically generated">
            <a:extLst>
              <a:ext uri="{FF2B5EF4-FFF2-40B4-BE49-F238E27FC236}">
                <a16:creationId xmlns:a16="http://schemas.microsoft.com/office/drawing/2014/main" id="{48D1BEDB-4CDD-158C-81A6-F08DD73AB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150" y="484188"/>
            <a:ext cx="2916238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88BB042E-20D0-D7DA-D44B-C21153E2A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424242"/>
              </a:clrFrom>
              <a:clrTo>
                <a:srgbClr val="42424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444500"/>
            <a:ext cx="3213100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>
            <a:extLst>
              <a:ext uri="{FF2B5EF4-FFF2-40B4-BE49-F238E27FC236}">
                <a16:creationId xmlns:a16="http://schemas.microsoft.com/office/drawing/2014/main" id="{663DED56-57A7-0E0E-E7B9-1B2FFECB7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725" y="412750"/>
            <a:ext cx="10464800" cy="1828800"/>
          </a:xfrm>
        </p:spPr>
        <p:txBody>
          <a:bodyPr/>
          <a:lstStyle/>
          <a:p>
            <a:pPr eaLnBrk="1"/>
            <a:r>
              <a:rPr lang="en-US" altLang="en-US" u="sng"/>
              <a:t>Meet the Teachers</a:t>
            </a:r>
          </a:p>
        </p:txBody>
      </p:sp>
      <p:sp>
        <p:nvSpPr>
          <p:cNvPr id="7171" name="Rectangle 5">
            <a:extLst>
              <a:ext uri="{FF2B5EF4-FFF2-40B4-BE49-F238E27FC236}">
                <a16:creationId xmlns:a16="http://schemas.microsoft.com/office/drawing/2014/main" id="{4FFA6225-43CA-083F-9323-8AF9996924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/>
            <a:r>
              <a:rPr lang="en-US" altLang="en-US"/>
              <a:t>Class Teacher</a:t>
            </a:r>
          </a:p>
          <a:p>
            <a:pPr eaLnBrk="1"/>
            <a:r>
              <a:rPr lang="en-US" altLang="en-US"/>
              <a:t>Mrs  N Teeder</a:t>
            </a:r>
          </a:p>
          <a:p>
            <a:pPr eaLnBrk="1"/>
            <a:r>
              <a:rPr lang="en-US" altLang="en-US"/>
              <a:t>Teaching Assistant</a:t>
            </a:r>
          </a:p>
          <a:p>
            <a:pPr eaLnBrk="1"/>
            <a:r>
              <a:rPr lang="en-US" altLang="en-US"/>
              <a:t>Mrs S Khan</a:t>
            </a:r>
          </a:p>
          <a:p>
            <a:pPr eaLnBrk="1"/>
            <a:endParaRPr lang="en-US" altLang="en-US"/>
          </a:p>
          <a:p>
            <a:pPr eaLnBrk="1"/>
            <a:endParaRPr lang="en-US" altLang="en-US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51DB10E3-A537-6B7B-0DF2-87F9A8F36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988" y="203200"/>
            <a:ext cx="10056812" cy="1936750"/>
          </a:xfrm>
        </p:spPr>
        <p:txBody>
          <a:bodyPr/>
          <a:lstStyle/>
          <a:p>
            <a:r>
              <a:rPr lang="en-GB" altLang="en-US" u="sng"/>
              <a:t>School Day 8.30 – 3pm</a:t>
            </a:r>
            <a:endParaRPr lang="en-GB" altLang="en-US" sz="3600"/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99B6917D-397B-5377-96B1-C579B9FA20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462088" y="3797300"/>
            <a:ext cx="9193212" cy="51704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sz="2800"/>
              <a:t>Topic based </a:t>
            </a:r>
          </a:p>
          <a:p>
            <a:pPr eaLnBrk="1" hangingPunct="1"/>
            <a:r>
              <a:rPr lang="en-GB" altLang="en-US" sz="2800"/>
              <a:t>Teacher/ TA focused activities  &amp; Structured Play </a:t>
            </a:r>
          </a:p>
          <a:p>
            <a:pPr eaLnBrk="1" hangingPunct="1"/>
            <a:r>
              <a:rPr lang="en-GB" altLang="en-US" sz="2800"/>
              <a:t>Continuous Provision </a:t>
            </a:r>
          </a:p>
          <a:p>
            <a:pPr eaLnBrk="1" hangingPunct="1"/>
            <a:r>
              <a:rPr lang="en-GB" altLang="en-US" sz="2800"/>
              <a:t>Playtime and lunch time will start in our area and at some point they will move into the ‘Big Playground’.</a:t>
            </a:r>
          </a:p>
          <a:p>
            <a:pPr eaLnBrk="1" hangingPunct="1"/>
            <a:endParaRPr lang="en-GB" altLang="en-US" sz="2800"/>
          </a:p>
          <a:p>
            <a:pPr eaLnBrk="1" hangingPunct="1"/>
            <a:endParaRPr lang="en-GB" altLang="en-US" sz="2800"/>
          </a:p>
          <a:p>
            <a:pPr eaLnBrk="1" hangingPunct="1"/>
            <a:endParaRPr lang="en-GB" altLang="en-US" sz="2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54DA6-84C4-65C9-49F2-28A9F4620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100" y="398463"/>
            <a:ext cx="7593013" cy="15176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u="sng" dirty="0"/>
              <a:t>Snack and Lunch Times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D7BC4-910B-CE41-8AE7-DC75E9C7A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875" y="1916113"/>
            <a:ext cx="11703050" cy="6437312"/>
          </a:xfrm>
        </p:spPr>
        <p:txBody>
          <a:bodyPr rtlCol="0">
            <a:normAutofit fontScale="3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GB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7000" dirty="0"/>
              <a:t>Snack is provided.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7000" dirty="0"/>
              <a:t>All children in EYFS are entitled to a free school meal if they wish.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7000" dirty="0"/>
              <a:t>Packed lunches please bear in mind how much you pack.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7000" dirty="0"/>
              <a:t>Use of cutlery.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3982" dirty="0"/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/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dirty="0"/>
              <a:t>	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86558F36-9D7B-12E8-DA72-005DEC9F9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438" y="7032625"/>
            <a:ext cx="5500687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3">
            <a:extLst>
              <a:ext uri="{FF2B5EF4-FFF2-40B4-BE49-F238E27FC236}">
                <a16:creationId xmlns:a16="http://schemas.microsoft.com/office/drawing/2014/main" id="{F200B92B-59B0-F73C-C406-CDECAD2F4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49004">
            <a:off x="196850" y="6273800"/>
            <a:ext cx="2979738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B3847100-2273-8138-E946-E1D776769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5" r="4518" b="10133"/>
          <a:stretch>
            <a:fillRect/>
          </a:stretch>
        </p:blipFill>
        <p:spPr bwMode="auto">
          <a:xfrm>
            <a:off x="9471025" y="6746875"/>
            <a:ext cx="3125788" cy="225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5">
            <a:extLst>
              <a:ext uri="{FF2B5EF4-FFF2-40B4-BE49-F238E27FC236}">
                <a16:creationId xmlns:a16="http://schemas.microsoft.com/office/drawing/2014/main" id="{4E323A78-ADB0-C1F8-4E06-C6E7C1B97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36" r="10728"/>
          <a:stretch>
            <a:fillRect/>
          </a:stretch>
        </p:blipFill>
        <p:spPr bwMode="auto">
          <a:xfrm rot="1302467">
            <a:off x="7239000" y="6443663"/>
            <a:ext cx="245745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>
            <a:extLst>
              <a:ext uri="{FF2B5EF4-FFF2-40B4-BE49-F238E27FC236}">
                <a16:creationId xmlns:a16="http://schemas.microsoft.com/office/drawing/2014/main" id="{7C9948D3-2FA0-ABD6-5785-E17C72D35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463" y="196850"/>
            <a:ext cx="10464800" cy="1539875"/>
          </a:xfrm>
        </p:spPr>
        <p:txBody>
          <a:bodyPr/>
          <a:lstStyle/>
          <a:p>
            <a:pPr eaLnBrk="1"/>
            <a:r>
              <a:rPr lang="en-US" altLang="en-US"/>
              <a:t>Curriculum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18BA6B-AA6C-7F87-BC62-8070700EA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428875"/>
            <a:ext cx="10763250" cy="7488238"/>
          </a:xfrm>
        </p:spPr>
        <p:txBody>
          <a:bodyPr/>
          <a:lstStyle/>
          <a:p>
            <a:pPr>
              <a:defRPr/>
            </a:pPr>
            <a:endParaRPr lang="en-GB" dirty="0">
              <a:sym typeface="Chalkduster" charset="0"/>
            </a:endParaRPr>
          </a:p>
          <a:p>
            <a:pPr marL="0" indent="0">
              <a:buFontTx/>
              <a:buNone/>
              <a:defRPr/>
            </a:pPr>
            <a:r>
              <a:rPr lang="en-GB" sz="2400" dirty="0">
                <a:sym typeface="Chalkduster" charset="0"/>
              </a:rPr>
              <a:t>Follow Statutory Framework for Early Years. </a:t>
            </a:r>
          </a:p>
          <a:p>
            <a:pPr marL="0" indent="0">
              <a:buFontTx/>
              <a:buNone/>
              <a:defRPr/>
            </a:pPr>
            <a:r>
              <a:rPr lang="en-GB" sz="2400" dirty="0">
                <a:sym typeface="Chalkduster" charset="0"/>
              </a:rPr>
              <a:t>The three Prime areas are: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2400" dirty="0">
                <a:sym typeface="Chalkduster" charset="0"/>
              </a:rPr>
              <a:t>Communication and language.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2400" dirty="0">
                <a:sym typeface="Chalkduster" charset="0"/>
              </a:rPr>
              <a:t>Physical development.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2400" dirty="0">
                <a:sym typeface="Chalkduster" charset="0"/>
              </a:rPr>
              <a:t>Personal, social and emotional development.</a:t>
            </a:r>
          </a:p>
          <a:p>
            <a:pPr marL="0" indent="0">
              <a:buFontTx/>
              <a:buNone/>
              <a:defRPr/>
            </a:pPr>
            <a:r>
              <a:rPr lang="en-GB" sz="2400" dirty="0">
                <a:sym typeface="Chalkduster" charset="0"/>
              </a:rPr>
              <a:t>The four Specific areas are: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2400" dirty="0">
                <a:sym typeface="Chalkduster" charset="0"/>
              </a:rPr>
              <a:t>Literacy.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2400" dirty="0">
                <a:sym typeface="Chalkduster" charset="0"/>
              </a:rPr>
              <a:t>Mathematics.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2400" dirty="0">
                <a:sym typeface="Chalkduster" charset="0"/>
              </a:rPr>
              <a:t>Understanding the world. 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2400" dirty="0">
                <a:sym typeface="Chalkduster" charset="0"/>
              </a:rPr>
              <a:t>Expressive arts and design</a:t>
            </a:r>
            <a:endParaRPr lang="en-GB" sz="2400" dirty="0">
              <a:solidFill>
                <a:srgbClr val="009999"/>
              </a:solidFill>
              <a:sym typeface="Chalkduster" charset="0"/>
              <a:hlinkClick r:id="rId3"/>
            </a:endParaRPr>
          </a:p>
          <a:p>
            <a:pPr marL="0" indent="0">
              <a:buFontTx/>
              <a:buNone/>
              <a:defRPr/>
            </a:pPr>
            <a:endParaRPr lang="en-GB" dirty="0">
              <a:sym typeface="Chalkduster" charset="0"/>
            </a:endParaRPr>
          </a:p>
          <a:p>
            <a:pPr>
              <a:defRPr/>
            </a:pPr>
            <a:endParaRPr lang="en-GB" dirty="0">
              <a:solidFill>
                <a:srgbClr val="009999"/>
              </a:solidFill>
              <a:sym typeface="Chalkduster" charset="0"/>
              <a:hlinkClick r:id="rId3"/>
            </a:endParaRPr>
          </a:p>
          <a:p>
            <a:pPr>
              <a:defRPr/>
            </a:pPr>
            <a:endParaRPr lang="en-GB" dirty="0">
              <a:sym typeface="Chalkduster" charset="0"/>
            </a:endParaRPr>
          </a:p>
        </p:txBody>
      </p:sp>
      <p:pic>
        <p:nvPicPr>
          <p:cNvPr id="12292" name="Picture 11">
            <a:extLst>
              <a:ext uri="{FF2B5EF4-FFF2-40B4-BE49-F238E27FC236}">
                <a16:creationId xmlns:a16="http://schemas.microsoft.com/office/drawing/2014/main" id="{519846BB-ECEE-B6E1-809A-395C577B5D0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188" y="3363913"/>
            <a:ext cx="3959225" cy="424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A896AE30-B9CB-05F4-9C10-B2218302E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u="sng"/>
              <a:t>Curriculum</a:t>
            </a:r>
            <a:br>
              <a:rPr lang="en-GB" altLang="en-US" u="sng"/>
            </a:br>
            <a:endParaRPr lang="en-GB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7A175-9852-3FE9-1EB4-AAB6A8D99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000" y="2212975"/>
            <a:ext cx="9985375" cy="6762750"/>
          </a:xfrm>
        </p:spPr>
        <p:txBody>
          <a:bodyPr/>
          <a:lstStyle/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Independence and selfcare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Sharing, taking turns and conflict resolution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Phonics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Mark making and handwriting. Correct Grip.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Counting, numeral recognition and problem solving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Shapes, space and measures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Stories, recounts and retelling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Reading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Child initiated learning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Open questioning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Speaking in a group</a:t>
            </a:r>
          </a:p>
          <a:p>
            <a:pPr>
              <a:defRPr/>
            </a:pPr>
            <a:endParaRPr lang="en-GB" dirty="0">
              <a:sym typeface="Chalkduster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A9ADFA9E-7647-849B-26DD-7CB59F6A3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4250" y="203200"/>
            <a:ext cx="9480550" cy="1936750"/>
          </a:xfrm>
        </p:spPr>
        <p:txBody>
          <a:bodyPr/>
          <a:lstStyle/>
          <a:p>
            <a:r>
              <a:rPr lang="en-GB" altLang="en-US" u="sng"/>
              <a:t>School Day</a:t>
            </a:r>
            <a:br>
              <a:rPr lang="en-GB" altLang="en-US"/>
            </a:br>
            <a:endParaRPr lang="en-GB" altLang="en-US" sz="3600"/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1F848786-4553-5F37-DA97-F7F6519F7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9425" y="4156075"/>
            <a:ext cx="9193213" cy="5170488"/>
          </a:xfrm>
        </p:spPr>
        <p:txBody>
          <a:bodyPr/>
          <a:lstStyle/>
          <a:p>
            <a:pPr eaLnBrk="1" hangingPunct="1"/>
            <a:r>
              <a:rPr lang="en-GB" altLang="en-US" sz="3600"/>
              <a:t>From your Child’s viewpoint</a:t>
            </a:r>
          </a:p>
          <a:p>
            <a:pPr eaLnBrk="1" hangingPunct="1"/>
            <a:r>
              <a:rPr lang="en-GB" altLang="en-US" sz="2400"/>
              <a:t>I sung Nursery rhymes</a:t>
            </a:r>
          </a:p>
          <a:p>
            <a:pPr eaLnBrk="1" hangingPunct="1"/>
            <a:r>
              <a:rPr lang="en-GB" altLang="en-US" sz="2400"/>
              <a:t>I jumped about</a:t>
            </a:r>
          </a:p>
          <a:p>
            <a:pPr eaLnBrk="1" hangingPunct="1"/>
            <a:r>
              <a:rPr lang="en-GB" altLang="en-US" sz="2400"/>
              <a:t>I played with the farm</a:t>
            </a:r>
          </a:p>
          <a:p>
            <a:pPr eaLnBrk="1" hangingPunct="1"/>
            <a:r>
              <a:rPr lang="en-GB" altLang="en-US" sz="2400"/>
              <a:t>I had snack and story and played outside</a:t>
            </a:r>
          </a:p>
          <a:p>
            <a:pPr eaLnBrk="1" hangingPunct="1"/>
            <a:r>
              <a:rPr lang="en-GB" altLang="en-US" sz="2400"/>
              <a:t>I built a tower</a:t>
            </a:r>
          </a:p>
          <a:p>
            <a:pPr eaLnBrk="1" hangingPunct="1"/>
            <a:r>
              <a:rPr lang="en-GB" altLang="en-US" sz="2400"/>
              <a:t>I played with playdough</a:t>
            </a:r>
          </a:p>
          <a:p>
            <a:pPr eaLnBrk="1" hangingPunct="1"/>
            <a:r>
              <a:rPr lang="en-GB" altLang="en-US" sz="2400"/>
              <a:t>Then it was lunch time and after I ate, I played in the forest area</a:t>
            </a:r>
          </a:p>
          <a:p>
            <a:pPr eaLnBrk="1" hangingPunct="1"/>
            <a:r>
              <a:rPr lang="en-GB" altLang="en-US" sz="2400"/>
              <a:t>I worked with Mrs Teeder and just played!</a:t>
            </a:r>
          </a:p>
          <a:p>
            <a:pPr eaLnBrk="1" hangingPunct="1"/>
            <a:endParaRPr lang="en-GB" altLang="en-US" sz="2800"/>
          </a:p>
          <a:p>
            <a:pPr eaLnBrk="1" hangingPunct="1"/>
            <a:r>
              <a:rPr lang="en-GB" altLang="en-US" sz="2800"/>
              <a:t>.</a:t>
            </a:r>
          </a:p>
          <a:p>
            <a:pPr eaLnBrk="1" hangingPunct="1"/>
            <a:endParaRPr lang="en-GB" altLang="en-US" sz="2800"/>
          </a:p>
          <a:p>
            <a:pPr eaLnBrk="1" hangingPunct="1"/>
            <a:endParaRPr lang="en-GB" altLang="en-US" sz="2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2">
            <a:extLst>
              <a:ext uri="{FF2B5EF4-FFF2-40B4-BE49-F238E27FC236}">
                <a16:creationId xmlns:a16="http://schemas.microsoft.com/office/drawing/2014/main" id="{379FFA1C-1BC3-2155-D8B9-46FD667C0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u="sng"/>
              <a:t>Phonics</a:t>
            </a:r>
            <a:br>
              <a:rPr lang="en-GB" altLang="en-US" u="sng"/>
            </a:br>
            <a:endParaRPr lang="en-GB" alt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5F9C24-4387-2D74-C1D9-0C91E7760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000" y="2946400"/>
            <a:ext cx="9696450" cy="5740400"/>
          </a:xfrm>
        </p:spPr>
        <p:txBody>
          <a:bodyPr/>
          <a:lstStyle/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Essential Letters and Sounds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Learn phonics by means of a picture mnemonic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Blending hands - ‘Sound talk’ </a:t>
            </a:r>
            <a:r>
              <a:rPr lang="en-GB" sz="3600" dirty="0" err="1">
                <a:solidFill>
                  <a:schemeClr val="bg1"/>
                </a:solidFill>
                <a:sym typeface="Chalkduster" charset="0"/>
              </a:rPr>
              <a:t>ie</a:t>
            </a: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. C-a-t cat.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Robot arms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Non decodable words, ‘Harder to read and Spell’ words </a:t>
            </a:r>
            <a:r>
              <a:rPr lang="en-GB" sz="3600" dirty="0" err="1">
                <a:solidFill>
                  <a:schemeClr val="bg1"/>
                </a:solidFill>
                <a:sym typeface="Chalkduster" charset="0"/>
              </a:rPr>
              <a:t>eg.</a:t>
            </a: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 The, said 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Includes writing 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Class based</a:t>
            </a:r>
          </a:p>
          <a:p>
            <a:pPr>
              <a:defRPr/>
            </a:pPr>
            <a:endParaRPr lang="en-GB" dirty="0">
              <a:sym typeface="Chalkduster" charset="0"/>
            </a:endParaRPr>
          </a:p>
        </p:txBody>
      </p:sp>
      <p:pic>
        <p:nvPicPr>
          <p:cNvPr id="17412" name="Picture 1">
            <a:extLst>
              <a:ext uri="{FF2B5EF4-FFF2-40B4-BE49-F238E27FC236}">
                <a16:creationId xmlns:a16="http://schemas.microsoft.com/office/drawing/2014/main" id="{6A812CC9-03DC-962E-69C0-2191F82BA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" r="2142"/>
          <a:stretch>
            <a:fillRect/>
          </a:stretch>
        </p:blipFill>
        <p:spPr bwMode="auto">
          <a:xfrm rot="1456978">
            <a:off x="8232775" y="6731000"/>
            <a:ext cx="3516313" cy="213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>
            <a:extLst>
              <a:ext uri="{FF2B5EF4-FFF2-40B4-BE49-F238E27FC236}">
                <a16:creationId xmlns:a16="http://schemas.microsoft.com/office/drawing/2014/main" id="{2EB37337-35F4-FA5A-5462-4F121BDFB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7688" y="6100763"/>
            <a:ext cx="1462087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itle 1">
            <a:extLst>
              <a:ext uri="{FF2B5EF4-FFF2-40B4-BE49-F238E27FC236}">
                <a16:creationId xmlns:a16="http://schemas.microsoft.com/office/drawing/2014/main" id="{BB4CDA19-1FBA-F44A-E37C-71CE562F3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0" y="203200"/>
            <a:ext cx="10464800" cy="2297113"/>
          </a:xfrm>
        </p:spPr>
        <p:txBody>
          <a:bodyPr/>
          <a:lstStyle/>
          <a:p>
            <a:r>
              <a:rPr lang="en-GB" altLang="en-US" u="sng"/>
              <a:t>Maths</a:t>
            </a:r>
            <a:endParaRPr lang="en-GB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FFA64-1135-1A1C-873B-F7B569D9A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000" y="2500313"/>
            <a:ext cx="10920413" cy="6186487"/>
          </a:xfrm>
        </p:spPr>
        <p:txBody>
          <a:bodyPr/>
          <a:lstStyle/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Follow White Rose Maths Scheme along with the rest of the school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Using concrete practical activities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Crucial to grasp fundamental mathematical principles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Counting with correspondence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Comparative and Positional language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Recognise and recreate sequences</a:t>
            </a:r>
          </a:p>
          <a:p>
            <a:pPr marL="342900" indent="-342900"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schemeClr val="bg1"/>
                </a:solidFill>
                <a:sym typeface="Chalkduster" charset="0"/>
              </a:rPr>
              <a:t>2D/3D shapes</a:t>
            </a:r>
          </a:p>
          <a:p>
            <a:pPr>
              <a:defRPr/>
            </a:pPr>
            <a:endParaRPr lang="en-GB" dirty="0">
              <a:sym typeface="Chalkduster" charset="0"/>
            </a:endParaRPr>
          </a:p>
        </p:txBody>
      </p:sp>
      <p:pic>
        <p:nvPicPr>
          <p:cNvPr id="18437" name="Picture 1">
            <a:extLst>
              <a:ext uri="{FF2B5EF4-FFF2-40B4-BE49-F238E27FC236}">
                <a16:creationId xmlns:a16="http://schemas.microsoft.com/office/drawing/2014/main" id="{F244C3BB-28E8-2DC3-05BB-7A53D914F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3350" y="7023100"/>
            <a:ext cx="241935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4">
            <a:extLst>
              <a:ext uri="{FF2B5EF4-FFF2-40B4-BE49-F238E27FC236}">
                <a16:creationId xmlns:a16="http://schemas.microsoft.com/office/drawing/2014/main" id="{0315AC22-D3CC-2465-8AE1-D9413FBF7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363" y="7540625"/>
            <a:ext cx="1811337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48EB7BFF-8798-B1E6-C3CB-3BF6A4CC5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2063" y="4841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200"/>
              </a:spcBef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1pPr>
            <a:lvl2pPr marL="838200" indent="-393700">
              <a:spcBef>
                <a:spcPts val="3200"/>
              </a:spcBef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2pPr>
            <a:lvl3pPr marL="1282700" indent="-393700">
              <a:spcBef>
                <a:spcPts val="3200"/>
              </a:spcBef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3pPr>
            <a:lvl4pPr marL="1727200" indent="-393700">
              <a:spcBef>
                <a:spcPts val="3200"/>
              </a:spcBef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4pPr>
            <a:lvl5pPr marL="2171700" indent="-393700">
              <a:spcBef>
                <a:spcPts val="3200"/>
              </a:spcBef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5pPr>
            <a:lvl6pPr marL="2628900" indent="-3937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6pPr>
            <a:lvl7pPr marL="3086100" indent="-3937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7pPr>
            <a:lvl8pPr marL="3543300" indent="-3937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8pPr>
            <a:lvl9pPr marL="4000500" indent="-3937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GB" altLang="en-US" sz="7200" u="sng"/>
              <a:t>Behaviour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9D601-9871-431F-E8A5-1FC9A9C660C5}"/>
              </a:ext>
            </a:extLst>
          </p:cNvPr>
          <p:cNvSpPr txBox="1">
            <a:spLocks/>
          </p:cNvSpPr>
          <p:nvPr/>
        </p:nvSpPr>
        <p:spPr>
          <a:xfrm>
            <a:off x="669925" y="2212975"/>
            <a:ext cx="11953875" cy="6335713"/>
          </a:xfrm>
          <a:prstGeom prst="rect">
            <a:avLst/>
          </a:prstGeom>
        </p:spPr>
        <p:txBody>
          <a:bodyPr>
            <a:normAutofit/>
          </a:bodyPr>
          <a:lstStyle>
            <a:lvl1pPr marL="393700" indent="-393700">
              <a:spcBef>
                <a:spcPts val="3200"/>
              </a:spcBef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 charset="0"/>
                <a:ea typeface="Chalkduster" charset="0"/>
                <a:cs typeface="Chalkduster" charset="0"/>
                <a:sym typeface="Chalkduster" charset="0"/>
              </a:defRPr>
            </a:lvl1pPr>
            <a:lvl2pPr marL="838200" indent="-393700">
              <a:spcBef>
                <a:spcPts val="3200"/>
              </a:spcBef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 charset="0"/>
                <a:ea typeface="Chalkduster" charset="0"/>
                <a:cs typeface="Chalkduster" charset="0"/>
                <a:sym typeface="Chalkduster" charset="0"/>
              </a:defRPr>
            </a:lvl2pPr>
            <a:lvl3pPr marL="1282700" indent="-393700">
              <a:spcBef>
                <a:spcPts val="3200"/>
              </a:spcBef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 charset="0"/>
                <a:ea typeface="Chalkduster" charset="0"/>
                <a:cs typeface="Chalkduster" charset="0"/>
                <a:sym typeface="Chalkduster" charset="0"/>
              </a:defRPr>
            </a:lvl3pPr>
            <a:lvl4pPr marL="1727200" indent="-393700">
              <a:spcBef>
                <a:spcPts val="3200"/>
              </a:spcBef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 charset="0"/>
                <a:ea typeface="Chalkduster" charset="0"/>
                <a:cs typeface="Chalkduster" charset="0"/>
                <a:sym typeface="Chalkduster" charset="0"/>
              </a:defRPr>
            </a:lvl4pPr>
            <a:lvl5pPr marL="2171700" indent="-393700">
              <a:spcBef>
                <a:spcPts val="3200"/>
              </a:spcBef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 charset="0"/>
                <a:ea typeface="Chalkduster" charset="0"/>
                <a:cs typeface="Chalkduster" charset="0"/>
                <a:sym typeface="Chalkduster" charset="0"/>
              </a:defRPr>
            </a:lvl5pPr>
            <a:lvl6pPr marL="2628900" indent="-3937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 charset="0"/>
                <a:ea typeface="Chalkduster" charset="0"/>
                <a:cs typeface="Chalkduster" charset="0"/>
                <a:sym typeface="Chalkduster" charset="0"/>
              </a:defRPr>
            </a:lvl6pPr>
            <a:lvl7pPr marL="3086100" indent="-3937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 charset="0"/>
                <a:ea typeface="Chalkduster" charset="0"/>
                <a:cs typeface="Chalkduster" charset="0"/>
                <a:sym typeface="Chalkduster" charset="0"/>
              </a:defRPr>
            </a:lvl7pPr>
            <a:lvl8pPr marL="3543300" indent="-3937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 charset="0"/>
                <a:ea typeface="Chalkduster" charset="0"/>
                <a:cs typeface="Chalkduster" charset="0"/>
                <a:sym typeface="Chalkduster" charset="0"/>
              </a:defRPr>
            </a:lvl8pPr>
            <a:lvl9pPr marL="4000500" indent="-3937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 charset="0"/>
                <a:ea typeface="Chalkduster" charset="0"/>
                <a:cs typeface="Chalkduster" charset="0"/>
                <a:sym typeface="Chalkduster" charset="0"/>
              </a:defRPr>
            </a:lvl9pPr>
          </a:lstStyle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en-GB" alt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en-US" dirty="0"/>
              <a:t>Ready, Respectful and Safe rules.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en-US" dirty="0"/>
              <a:t>Home school agreement.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en-US" dirty="0"/>
              <a:t>Positive reinforcement.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GB" altLang="en-US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GB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>
            <a:extLst>
              <a:ext uri="{FF2B5EF4-FFF2-40B4-BE49-F238E27FC236}">
                <a16:creationId xmlns:a16="http://schemas.microsoft.com/office/drawing/2014/main" id="{F1C5309A-5127-03BE-C0D7-70DE6D2A5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38138"/>
            <a:ext cx="10464800" cy="1154112"/>
          </a:xfrm>
        </p:spPr>
        <p:txBody>
          <a:bodyPr/>
          <a:lstStyle/>
          <a:p>
            <a:pPr eaLnBrk="1"/>
            <a:r>
              <a:rPr lang="en-US" altLang="en-US" u="sng"/>
              <a:t>Communication</a:t>
            </a: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CEC6229E-AD05-66B3-47B5-936628754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4600" y="1533525"/>
            <a:ext cx="10775950" cy="7593013"/>
          </a:xfrm>
        </p:spPr>
        <p:txBody>
          <a:bodyPr/>
          <a:lstStyle/>
          <a:p>
            <a:pPr eaLnBrk="1"/>
            <a:r>
              <a:rPr lang="en-US" altLang="en-US" sz="2800"/>
              <a:t>Weekly email via eSchools – Friday afternoon/evening.</a:t>
            </a:r>
          </a:p>
          <a:p>
            <a:pPr eaLnBrk="1"/>
            <a:r>
              <a:rPr lang="en-US" altLang="en-US" sz="2800"/>
              <a:t>Note in Home school log/Reading record or via Famly.</a:t>
            </a:r>
          </a:p>
          <a:p>
            <a:pPr eaLnBrk="1"/>
            <a:r>
              <a:rPr lang="en-US" altLang="en-US" sz="2800"/>
              <a:t>Oral Reports – must be brief. If complex, please email.</a:t>
            </a:r>
          </a:p>
          <a:p>
            <a:pPr eaLnBrk="1"/>
            <a:r>
              <a:rPr lang="en-US" altLang="en-US" sz="2800"/>
              <a:t>Do email or phone the school rather than worry.</a:t>
            </a:r>
          </a:p>
          <a:p>
            <a:pPr eaLnBrk="1"/>
            <a:r>
              <a:rPr lang="en-US" altLang="en-US" sz="2800"/>
              <a:t>WhatsApp Groups</a:t>
            </a:r>
          </a:p>
          <a:p>
            <a:pPr eaLnBrk="1"/>
            <a:r>
              <a:rPr lang="en-US" altLang="en-US" sz="2800"/>
              <a:t>If any issue occurs, please do not contact the other parent directly, but let us know. 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3951D586-056C-A0A4-B415-E77997DC4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4250" y="9159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200"/>
              </a:spcBef>
              <a:buSzPct val="43000"/>
              <a:buBlip>
                <a:blip r:embed="rId2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1pPr>
            <a:lvl2pPr marL="838200" indent="-393700">
              <a:spcBef>
                <a:spcPts val="3200"/>
              </a:spcBef>
              <a:buSzPct val="43000"/>
              <a:buBlip>
                <a:blip r:embed="rId2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2pPr>
            <a:lvl3pPr marL="1282700" indent="-393700">
              <a:spcBef>
                <a:spcPts val="3200"/>
              </a:spcBef>
              <a:buSzPct val="43000"/>
              <a:buBlip>
                <a:blip r:embed="rId2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3pPr>
            <a:lvl4pPr marL="1727200" indent="-393700">
              <a:spcBef>
                <a:spcPts val="3200"/>
              </a:spcBef>
              <a:buSzPct val="43000"/>
              <a:buBlip>
                <a:blip r:embed="rId2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4pPr>
            <a:lvl5pPr marL="2171700" indent="-393700">
              <a:spcBef>
                <a:spcPts val="3200"/>
              </a:spcBef>
              <a:buSzPct val="43000"/>
              <a:buBlip>
                <a:blip r:embed="rId2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5pPr>
            <a:lvl6pPr marL="2628900" indent="-3937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2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6pPr>
            <a:lvl7pPr marL="3086100" indent="-3937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2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7pPr>
            <a:lvl8pPr marL="3543300" indent="-3937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2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8pPr>
            <a:lvl9pPr marL="4000500" indent="-3937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2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GB" altLang="en-US" sz="7200" u="sng"/>
              <a:t>Church School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B99AD6C5-4438-60B0-99F0-C0F16EC95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550" y="3148013"/>
            <a:ext cx="10512425" cy="377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93700" indent="-393700">
              <a:spcBef>
                <a:spcPts val="3200"/>
              </a:spcBef>
              <a:buSzPct val="43000"/>
              <a:buBlip>
                <a:blip r:embed="rId2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1pPr>
            <a:lvl2pPr marL="838200" indent="-393700">
              <a:spcBef>
                <a:spcPts val="3200"/>
              </a:spcBef>
              <a:buSzPct val="43000"/>
              <a:buBlip>
                <a:blip r:embed="rId2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2pPr>
            <a:lvl3pPr marL="1282700" indent="-393700">
              <a:spcBef>
                <a:spcPts val="3200"/>
              </a:spcBef>
              <a:buSzPct val="43000"/>
              <a:buBlip>
                <a:blip r:embed="rId2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3pPr>
            <a:lvl4pPr marL="1727200" indent="-393700">
              <a:spcBef>
                <a:spcPts val="3200"/>
              </a:spcBef>
              <a:buSzPct val="43000"/>
              <a:buBlip>
                <a:blip r:embed="rId2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4pPr>
            <a:lvl5pPr marL="2171700" indent="-393700">
              <a:spcBef>
                <a:spcPts val="3200"/>
              </a:spcBef>
              <a:buSzPct val="43000"/>
              <a:buBlip>
                <a:blip r:embed="rId2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5pPr>
            <a:lvl6pPr marL="2628900" indent="-3937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2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6pPr>
            <a:lvl7pPr marL="3086100" indent="-3937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2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7pPr>
            <a:lvl8pPr marL="3543300" indent="-3937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2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8pPr>
            <a:lvl9pPr marL="4000500" indent="-3937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2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9pPr>
          </a:lstStyle>
          <a:p>
            <a:pPr eaLnBrk="1" hangingPunct="1"/>
            <a:r>
              <a:rPr lang="en-GB" altLang="en-US"/>
              <a:t>Collective Worship – class based at first.</a:t>
            </a:r>
          </a:p>
          <a:p>
            <a:pPr eaLnBrk="1" hangingPunct="1"/>
            <a:r>
              <a:rPr lang="en-GB" altLang="en-US"/>
              <a:t>Prayers at lunch and home times</a:t>
            </a:r>
          </a:p>
          <a:p>
            <a:pPr eaLnBrk="1" hangingPunct="1"/>
            <a:r>
              <a:rPr lang="en-GB" altLang="en-US"/>
              <a:t>Revd. Ainsley Swift once a week.</a:t>
            </a:r>
          </a:p>
          <a:p>
            <a:pPr eaLnBrk="1" hangingPunct="1"/>
            <a:r>
              <a:rPr lang="en-GB" altLang="en-US"/>
              <a:t>Open The Book. A biblical story assembly with Mrs Teeder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9303AB0C-93DC-BEDC-6BE8-E9403D85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225" y="196850"/>
            <a:ext cx="9912350" cy="1963738"/>
          </a:xfrm>
        </p:spPr>
        <p:txBody>
          <a:bodyPr/>
          <a:lstStyle/>
          <a:p>
            <a:r>
              <a:rPr lang="en-GB" altLang="en-US" u="sng"/>
              <a:t>Housekeeping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1D10FE0B-0DDC-6042-155F-82F316433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9063" y="2428875"/>
            <a:ext cx="10464800" cy="6689725"/>
          </a:xfrm>
        </p:spPr>
        <p:txBody>
          <a:bodyPr/>
          <a:lstStyle/>
          <a:p>
            <a:pPr marL="342900" indent="-342900" defTabSz="914400" eaLnBrk="1" hangingPunct="1">
              <a:spcBef>
                <a:spcPct val="0"/>
              </a:spcBef>
              <a:buSzTx/>
              <a:buFontTx/>
              <a:buChar char="•"/>
              <a:defRPr/>
            </a:pPr>
            <a:r>
              <a:rPr lang="en-GB" altLang="en-US" dirty="0">
                <a:solidFill>
                  <a:schemeClr val="bg1"/>
                </a:solidFill>
              </a:rPr>
              <a:t>Name everything! </a:t>
            </a:r>
          </a:p>
          <a:p>
            <a:pPr marL="342900" indent="-342900" defTabSz="914400" eaLnBrk="1" hangingPunct="1">
              <a:spcBef>
                <a:spcPct val="0"/>
              </a:spcBef>
              <a:buSzTx/>
              <a:buFontTx/>
              <a:buChar char="•"/>
              <a:defRPr/>
            </a:pPr>
            <a:endParaRPr lang="en-GB" altLang="en-US" dirty="0">
              <a:solidFill>
                <a:schemeClr val="bg1"/>
              </a:solidFill>
            </a:endParaRPr>
          </a:p>
          <a:p>
            <a:pPr marL="342900" indent="-342900" defTabSz="914400" eaLnBrk="1" hangingPunct="1">
              <a:spcBef>
                <a:spcPct val="0"/>
              </a:spcBef>
              <a:buSzTx/>
              <a:buFontTx/>
              <a:buChar char="•"/>
              <a:defRPr/>
            </a:pPr>
            <a:r>
              <a:rPr lang="en-GB" altLang="en-US" dirty="0">
                <a:solidFill>
                  <a:schemeClr val="bg1"/>
                </a:solidFill>
              </a:rPr>
              <a:t>PE Day is Friday</a:t>
            </a:r>
          </a:p>
          <a:p>
            <a:pPr marL="342900" indent="-342900" defTabSz="914400" eaLnBrk="1" hangingPunct="1">
              <a:spcBef>
                <a:spcPct val="0"/>
              </a:spcBef>
              <a:buSzTx/>
              <a:buFontTx/>
              <a:buChar char="•"/>
              <a:defRPr/>
            </a:pPr>
            <a:endParaRPr lang="en-GB" altLang="en-US" sz="2800" dirty="0">
              <a:solidFill>
                <a:schemeClr val="bg1"/>
              </a:solidFill>
            </a:endParaRPr>
          </a:p>
          <a:p>
            <a:pPr marL="342900" indent="-342900" defTabSz="914400" eaLnBrk="1" hangingPunct="1">
              <a:spcBef>
                <a:spcPct val="0"/>
              </a:spcBef>
              <a:buSzTx/>
              <a:buFontTx/>
              <a:buChar char="•"/>
              <a:defRPr/>
            </a:pPr>
            <a:r>
              <a:rPr lang="en-GB" altLang="en-US" dirty="0">
                <a:solidFill>
                  <a:schemeClr val="bg1"/>
                </a:solidFill>
              </a:rPr>
              <a:t>Birthdays – Own clothes</a:t>
            </a:r>
          </a:p>
          <a:p>
            <a:pPr marL="342900" indent="-342900" defTabSz="914400" eaLnBrk="1" hangingPunct="1">
              <a:spcBef>
                <a:spcPct val="0"/>
              </a:spcBef>
              <a:buSzTx/>
              <a:buFontTx/>
              <a:buChar char="•"/>
              <a:defRPr/>
            </a:pPr>
            <a:endParaRPr lang="en-GB" altLang="en-US" sz="2800" dirty="0">
              <a:solidFill>
                <a:schemeClr val="bg1"/>
              </a:solidFill>
            </a:endParaRPr>
          </a:p>
          <a:p>
            <a:pPr marL="342900" indent="-342900" defTabSz="914400" eaLnBrk="1" hangingPunct="1">
              <a:spcBef>
                <a:spcPct val="0"/>
              </a:spcBef>
              <a:buSzTx/>
              <a:buFontTx/>
              <a:buChar char="•"/>
              <a:defRPr/>
            </a:pPr>
            <a:r>
              <a:rPr lang="en-GB" altLang="en-US" dirty="0"/>
              <a:t>Parking code of conduct </a:t>
            </a:r>
          </a:p>
          <a:p>
            <a:pPr marL="0" indent="0" defTabSz="914400" eaLnBrk="1" hangingPunct="1">
              <a:spcBef>
                <a:spcPct val="0"/>
              </a:spcBef>
              <a:buSzTx/>
              <a:buFontTx/>
              <a:buNone/>
              <a:defRPr/>
            </a:pPr>
            <a:endParaRPr lang="en-GB" altLang="en-US" sz="2800" dirty="0"/>
          </a:p>
          <a:p>
            <a:pPr marL="342900" indent="-342900" defTabSz="914400" eaLnBrk="1" hangingPunct="1">
              <a:spcBef>
                <a:spcPct val="0"/>
              </a:spcBef>
              <a:buSzTx/>
              <a:buFontTx/>
              <a:buChar char="•"/>
              <a:defRPr/>
            </a:pPr>
            <a:r>
              <a:rPr lang="en-GB" altLang="en-US" dirty="0"/>
              <a:t>Show ‘n’ tell</a:t>
            </a:r>
          </a:p>
          <a:p>
            <a:pPr marL="342900" indent="-342900" defTabSz="914400" eaLnBrk="1" hangingPunct="1">
              <a:spcBef>
                <a:spcPct val="0"/>
              </a:spcBef>
              <a:buSzTx/>
              <a:buFontTx/>
              <a:buChar char="•"/>
              <a:defRPr/>
            </a:pPr>
            <a:endParaRPr lang="en-GB" altLang="en-US" sz="2800" dirty="0"/>
          </a:p>
          <a:p>
            <a:pPr marL="342900" indent="-342900" defTabSz="914400" eaLnBrk="1" hangingPunct="1">
              <a:spcBef>
                <a:spcPct val="0"/>
              </a:spcBef>
              <a:buSzTx/>
              <a:buFontTx/>
              <a:buChar char="•"/>
              <a:defRPr/>
            </a:pPr>
            <a:r>
              <a:rPr lang="en-GB" altLang="en-US" dirty="0"/>
              <a:t>No toys are allowed in school. </a:t>
            </a:r>
          </a:p>
          <a:p>
            <a:pPr marL="342900" indent="-342900" defTabSz="914400" eaLnBrk="1" hangingPunct="1">
              <a:spcBef>
                <a:spcPct val="0"/>
              </a:spcBef>
              <a:buSzTx/>
              <a:buFontTx/>
              <a:buChar char="•"/>
              <a:defRPr/>
            </a:pPr>
            <a:endParaRPr lang="en-GB" altLang="en-US" sz="2800" dirty="0"/>
          </a:p>
          <a:p>
            <a:pPr marL="342900" indent="-342900" defTabSz="914400" eaLnBrk="1" hangingPunct="1">
              <a:spcBef>
                <a:spcPct val="0"/>
              </a:spcBef>
              <a:buSzTx/>
              <a:buFontTx/>
              <a:buChar char="•"/>
              <a:defRPr/>
            </a:pPr>
            <a:r>
              <a:rPr lang="en-GB" altLang="en-US" dirty="0"/>
              <a:t>Toileting – </a:t>
            </a:r>
            <a:r>
              <a:rPr lang="en-GB" altLang="en-US" sz="2800" dirty="0"/>
              <a:t>Regular reminders</a:t>
            </a:r>
          </a:p>
          <a:p>
            <a:pPr marL="342900" indent="-342900" defTabSz="914400" eaLnBrk="1" hangingPunct="1">
              <a:spcBef>
                <a:spcPct val="0"/>
              </a:spcBef>
              <a:buSzTx/>
              <a:buFontTx/>
              <a:buChar char="•"/>
              <a:defRPr/>
            </a:pPr>
            <a:endParaRPr lang="en-GB" altLang="en-US" sz="2800" dirty="0"/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bg1"/>
                </a:solidFill>
                <a:sym typeface="Chalkduster" charset="0"/>
              </a:rPr>
              <a:t>Houses – </a:t>
            </a:r>
            <a:r>
              <a:rPr lang="en-GB" sz="2800" dirty="0">
                <a:solidFill>
                  <a:schemeClr val="bg1"/>
                </a:solidFill>
                <a:sym typeface="Chalkduster" charset="0"/>
              </a:rPr>
              <a:t>To be launched!</a:t>
            </a:r>
          </a:p>
          <a:p>
            <a:pPr marL="342900" indent="-342900" defTabSz="914400" eaLnBrk="1" hangingPunct="1">
              <a:spcBef>
                <a:spcPct val="0"/>
              </a:spcBef>
              <a:buSzTx/>
              <a:buFontTx/>
              <a:buChar char="•"/>
              <a:defRPr/>
            </a:pPr>
            <a:endParaRPr lang="en-GB" altLang="en-US" sz="2800" dirty="0"/>
          </a:p>
          <a:p>
            <a:pPr marL="342900" indent="-342900" defTabSz="914400" eaLnBrk="1" hangingPunct="1">
              <a:spcBef>
                <a:spcPct val="0"/>
              </a:spcBef>
              <a:buSzTx/>
              <a:buFontTx/>
              <a:buChar char="•"/>
              <a:defRPr/>
            </a:pPr>
            <a:endParaRPr lang="en-GB" alt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86861FB4-56CB-47E9-7FB5-03ECDF7A7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0" y="-163513"/>
            <a:ext cx="10464800" cy="2540001"/>
          </a:xfrm>
        </p:spPr>
        <p:txBody>
          <a:bodyPr/>
          <a:lstStyle/>
          <a:p>
            <a:r>
              <a:rPr lang="en-GB" altLang="en-US" u="sng"/>
              <a:t>Housekeeping cont</a:t>
            </a:r>
            <a:r>
              <a:rPr lang="en-GB" altLang="en-US"/>
              <a:t>.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2EA13247-867F-B1A5-4958-B1C6D5EC4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9063" y="3076575"/>
            <a:ext cx="10464800" cy="6184900"/>
          </a:xfrm>
        </p:spPr>
        <p:txBody>
          <a:bodyPr/>
          <a:lstStyle/>
          <a:p>
            <a:pPr marL="342900" indent="-342900" defTabSz="914400" eaLnBrk="1" hangingPunct="1">
              <a:spcBef>
                <a:spcPct val="20000"/>
              </a:spcBef>
              <a:buSzTx/>
              <a:buFontTx/>
              <a:buChar char="•"/>
              <a:defRPr/>
            </a:pPr>
            <a:r>
              <a:rPr lang="en-GB" altLang="en-US" dirty="0"/>
              <a:t>If late, please notify office. If emailing use </a:t>
            </a:r>
          </a:p>
          <a:p>
            <a:pPr marL="0" indent="0" defTabSz="914400" eaLnBrk="1" hangingPunct="1">
              <a:spcBef>
                <a:spcPct val="20000"/>
              </a:spcBef>
              <a:buSzTx/>
              <a:buFontTx/>
              <a:buNone/>
              <a:defRPr/>
            </a:pPr>
            <a:r>
              <a:rPr lang="en-GB" altLang="en-US" dirty="0">
                <a:hlinkClick r:id="rId3"/>
              </a:rPr>
              <a:t>office@braywoodfirstschool.co.uk</a:t>
            </a:r>
            <a:endParaRPr lang="en-GB" altLang="en-US" dirty="0"/>
          </a:p>
          <a:p>
            <a:pPr marL="0" indent="0" defTabSz="914400" eaLnBrk="1" hangingPunct="1">
              <a:spcBef>
                <a:spcPct val="20000"/>
              </a:spcBef>
              <a:buSzTx/>
              <a:buFontTx/>
              <a:buNone/>
              <a:defRPr/>
            </a:pPr>
            <a:endParaRPr lang="en-GB" altLang="en-US" dirty="0"/>
          </a:p>
          <a:p>
            <a:pPr marL="342900" indent="-342900" defTabSz="914400" eaLnBrk="1" hangingPunct="1">
              <a:spcBef>
                <a:spcPct val="20000"/>
              </a:spcBef>
              <a:buSzTx/>
              <a:buFontTx/>
              <a:buChar char="•"/>
              <a:defRPr/>
            </a:pPr>
            <a:r>
              <a:rPr lang="en-GB" altLang="en-US" dirty="0"/>
              <a:t>If going home with a friend, you must notify a member of staff or the office.</a:t>
            </a:r>
          </a:p>
          <a:p>
            <a:pPr marL="342900" indent="-342900" defTabSz="914400" eaLnBrk="1" hangingPunct="1">
              <a:spcBef>
                <a:spcPct val="20000"/>
              </a:spcBef>
              <a:buSzTx/>
              <a:buFontTx/>
              <a:buChar char="•"/>
              <a:defRPr/>
            </a:pPr>
            <a:endParaRPr lang="en-GB" altLang="en-US" dirty="0"/>
          </a:p>
          <a:p>
            <a:pPr marL="342900" indent="-342900" defTabSz="914400" eaLnBrk="1" hangingPunct="1">
              <a:spcBef>
                <a:spcPct val="20000"/>
              </a:spcBef>
              <a:buSzTx/>
              <a:buFontTx/>
              <a:buChar char="•"/>
              <a:defRPr/>
            </a:pPr>
            <a:r>
              <a:rPr lang="en-GB" altLang="en-US" dirty="0">
                <a:solidFill>
                  <a:schemeClr val="bg1"/>
                </a:solidFill>
              </a:rPr>
              <a:t>Please ring the school, as early as possible if your child is unwell.</a:t>
            </a:r>
          </a:p>
          <a:p>
            <a:pPr marL="342900" indent="-342900" defTabSz="914400" eaLnBrk="1" hangingPunct="1">
              <a:spcBef>
                <a:spcPct val="20000"/>
              </a:spcBef>
              <a:buSzTx/>
              <a:buFontTx/>
              <a:buChar char="•"/>
              <a:defRPr/>
            </a:pPr>
            <a:endParaRPr lang="en-GB" altLang="en-US" dirty="0">
              <a:solidFill>
                <a:schemeClr val="bg1"/>
              </a:solidFill>
            </a:endParaRPr>
          </a:p>
          <a:p>
            <a:pPr marL="342900" indent="-342900" defTabSz="914400" eaLnBrk="1" hangingPunct="1">
              <a:spcBef>
                <a:spcPct val="20000"/>
              </a:spcBef>
              <a:buSzTx/>
              <a:buFontTx/>
              <a:buChar char="•"/>
              <a:defRPr/>
            </a:pPr>
            <a:r>
              <a:rPr lang="en-GB" altLang="en-US" dirty="0">
                <a:solidFill>
                  <a:schemeClr val="bg1"/>
                </a:solidFill>
              </a:rPr>
              <a:t>Attendance</a:t>
            </a:r>
          </a:p>
          <a:p>
            <a:pPr marL="342900" indent="-342900" defTabSz="914400" eaLnBrk="1" hangingPunct="1">
              <a:spcBef>
                <a:spcPct val="20000"/>
              </a:spcBef>
              <a:buSzTx/>
              <a:buFontTx/>
              <a:buChar char="•"/>
              <a:defRPr/>
            </a:pPr>
            <a:endParaRPr lang="en-GB" altLang="en-US" dirty="0">
              <a:solidFill>
                <a:schemeClr val="bg1"/>
              </a:solidFill>
            </a:endParaRPr>
          </a:p>
          <a:p>
            <a:pPr marL="342900" indent="-342900" defTabSz="914400" eaLnBrk="1" hangingPunct="1">
              <a:spcBef>
                <a:spcPct val="20000"/>
              </a:spcBef>
              <a:buSzTx/>
              <a:buFontTx/>
              <a:buChar char="•"/>
              <a:defRPr/>
            </a:pPr>
            <a:r>
              <a:rPr lang="en-GB" altLang="en-US" dirty="0">
                <a:solidFill>
                  <a:schemeClr val="bg1"/>
                </a:solidFill>
              </a:rPr>
              <a:t>Breakfast Club and After School Club.</a:t>
            </a:r>
          </a:p>
          <a:p>
            <a:pPr marL="342900" indent="-342900" defTabSz="914400" eaLnBrk="1" hangingPunct="1">
              <a:spcBef>
                <a:spcPct val="20000"/>
              </a:spcBef>
              <a:buSzTx/>
              <a:buFontTx/>
              <a:buChar char="•"/>
              <a:defRPr/>
            </a:pPr>
            <a:endParaRPr lang="en-GB" altLang="en-US" dirty="0">
              <a:solidFill>
                <a:schemeClr val="bg1"/>
              </a:solidFill>
            </a:endParaRPr>
          </a:p>
          <a:p>
            <a:pPr marL="342900" indent="-342900" defTabSz="914400" eaLnBrk="1" hangingPunct="1">
              <a:spcBef>
                <a:spcPct val="20000"/>
              </a:spcBef>
              <a:buSzTx/>
              <a:buFontTx/>
              <a:buChar char="•"/>
              <a:defRPr/>
            </a:pPr>
            <a:endParaRPr lang="en-GB" altLang="en-US" dirty="0">
              <a:solidFill>
                <a:schemeClr val="bg1"/>
              </a:solidFill>
            </a:endParaRPr>
          </a:p>
          <a:p>
            <a:pPr marL="342900" indent="-342900" defTabSz="914400" eaLnBrk="1" hangingPunct="1">
              <a:spcBef>
                <a:spcPct val="20000"/>
              </a:spcBef>
              <a:buSzTx/>
              <a:buFontTx/>
              <a:buChar char="•"/>
              <a:defRPr/>
            </a:pPr>
            <a:endParaRPr lang="en-GB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B5A193-AAB3-FAAB-C5C7-3B625B315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139" y="585848"/>
            <a:ext cx="12176520" cy="858190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F6A28-708E-79D7-0A7D-AEEF6E075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14AE309F-D8D0-2AB3-50E0-55CDB7309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69"/>
          <a:stretch>
            <a:fillRect/>
          </a:stretch>
        </p:blipFill>
        <p:spPr bwMode="auto">
          <a:xfrm>
            <a:off x="1677988" y="915988"/>
            <a:ext cx="9428162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itle 1">
            <a:extLst>
              <a:ext uri="{FF2B5EF4-FFF2-40B4-BE49-F238E27FC236}">
                <a16:creationId xmlns:a16="http://schemas.microsoft.com/office/drawing/2014/main" id="{B36BD21D-3BDD-13CA-0D01-61662AD6E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725" y="6964363"/>
            <a:ext cx="104648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200"/>
              </a:spcBef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1pPr>
            <a:lvl2pPr marL="889000" indent="-444500">
              <a:spcBef>
                <a:spcPts val="3200"/>
              </a:spcBef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2pPr>
            <a:lvl3pPr marL="1333500" indent="-444500">
              <a:spcBef>
                <a:spcPts val="3200"/>
              </a:spcBef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3pPr>
            <a:lvl4pPr marL="1778000" indent="-444500">
              <a:spcBef>
                <a:spcPts val="3200"/>
              </a:spcBef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4pPr>
            <a:lvl5pPr marL="2222500" indent="-444500">
              <a:spcBef>
                <a:spcPts val="3200"/>
              </a:spcBef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5pPr>
            <a:lvl6pPr marL="2679700" indent="-4445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6pPr>
            <a:lvl7pPr marL="3136900" indent="-4445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7pPr>
            <a:lvl8pPr marL="3594100" indent="-4445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8pPr>
            <a:lvl9pPr marL="4051300" indent="-444500" defTabSz="457200" eaLnBrk="0" fontAlgn="base" hangingPunct="0">
              <a:spcBef>
                <a:spcPts val="3200"/>
              </a:spcBef>
              <a:spcAft>
                <a:spcPct val="0"/>
              </a:spcAft>
              <a:buSzPct val="43000"/>
              <a:buBlip>
                <a:blip r:embed="rId3"/>
              </a:buBlip>
              <a:defRPr sz="3200">
                <a:solidFill>
                  <a:srgbClr val="FFFFFF"/>
                </a:solidFill>
                <a:latin typeface="Chalkduster"/>
                <a:ea typeface="Chalkduster"/>
                <a:cs typeface="Chalkduster"/>
                <a:sym typeface="Chalkduster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GB" altLang="en-US" sz="4000"/>
              <a:t>From Little Acorns, Mighty Oak trees grow, watered and nurtured by God’s love </a:t>
            </a:r>
            <a:r>
              <a:rPr lang="en-GB" altLang="en-US" sz="72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6176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Chalkduster"/>
        <a:ea typeface="Chalkduster"/>
        <a:cs typeface="Chalkduster"/>
      </a:majorFont>
      <a:minorFont>
        <a:latin typeface="Chalkduster"/>
        <a:ea typeface="Chalkduster"/>
        <a:cs typeface="Chalkduste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E8B45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miter lim="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Chalkduster" charset="0"/>
            <a:ea typeface="Chalkduster" charset="0"/>
            <a:cs typeface="Chalkduster" charset="0"/>
            <a:sym typeface="Chalkduster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E8B45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miter lim="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Chalkduster" charset="0"/>
            <a:ea typeface="Chalkduster" charset="0"/>
            <a:cs typeface="Chalkduster" charset="0"/>
            <a:sym typeface="Chalkduster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Chalkduster"/>
        <a:ea typeface="Chalkduster"/>
        <a:cs typeface="Chalkduster"/>
      </a:majorFont>
      <a:minorFont>
        <a:latin typeface="Chalkduster"/>
        <a:ea typeface="Chalkduster"/>
        <a:cs typeface="Chalkduste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E8B45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miter lim="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Chalkduster" charset="0"/>
            <a:ea typeface="Chalkduster" charset="0"/>
            <a:cs typeface="Chalkduster" charset="0"/>
            <a:sym typeface="Chalkduster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E8B45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tx1"/>
              </a:solidFill>
              <a:prstDash val="solid"/>
              <a:miter lim="0"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4572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Chalkduster" charset="0"/>
            <a:ea typeface="Chalkduster" charset="0"/>
            <a:cs typeface="Chalkduster" charset="0"/>
            <a:sym typeface="Chalkduster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581</Words>
  <Application>Microsoft Office PowerPoint</Application>
  <PresentationFormat>Custom</PresentationFormat>
  <Paragraphs>123</Paragraphs>
  <Slides>16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Chalkduster</vt:lpstr>
      <vt:lpstr>Noteworthy Bold</vt:lpstr>
      <vt:lpstr>Office Theme</vt:lpstr>
      <vt:lpstr>Office Theme</vt:lpstr>
      <vt:lpstr>Welcome to  Little Acorns  Foundation Stage September 2026</vt:lpstr>
      <vt:lpstr>Meet the Teachers</vt:lpstr>
      <vt:lpstr>School Day 8.30 – 3pm</vt:lpstr>
      <vt:lpstr>Snack and Lunch Times</vt:lpstr>
      <vt:lpstr>Curriculum</vt:lpstr>
      <vt:lpstr>Curriculum </vt:lpstr>
      <vt:lpstr>School Day </vt:lpstr>
      <vt:lpstr>Phonics </vt:lpstr>
      <vt:lpstr>Maths</vt:lpstr>
      <vt:lpstr>PowerPoint Presentation</vt:lpstr>
      <vt:lpstr>Communication</vt:lpstr>
      <vt:lpstr>PowerPoint Presentation</vt:lpstr>
      <vt:lpstr>Housekeeping</vt:lpstr>
      <vt:lpstr>Housekeeping cont.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Little Acorns Welcome</dc:title>
  <dc:creator>natasha Teeder</dc:creator>
  <cp:lastModifiedBy>Natasha Teeder</cp:lastModifiedBy>
  <cp:revision>94</cp:revision>
  <dcterms:modified xsi:type="dcterms:W3CDTF">2026-09-02T12:45:39Z</dcterms:modified>
</cp:coreProperties>
</file>